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3" r:id="rId11"/>
    <p:sldId id="258" r:id="rId12"/>
    <p:sldId id="262" r:id="rId13"/>
    <p:sldId id="259" r:id="rId14"/>
    <p:sldId id="260" r:id="rId15"/>
    <p:sldId id="261" r:id="rId16"/>
    <p:sldId id="263" r:id="rId17"/>
    <p:sldId id="264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42" autoAdjust="0"/>
  </p:normalViewPr>
  <p:slideViewPr>
    <p:cSldViewPr snapToGrid="0" snapToObjects="1">
      <p:cViewPr>
        <p:scale>
          <a:sx n="108" d="100"/>
          <a:sy n="108" d="100"/>
        </p:scale>
        <p:origin x="-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15C6-2726-1148-AA65-D83E5486ED43}" type="datetimeFigureOut">
              <a:rPr lang="en-US" smtClean="0"/>
              <a:t>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1C1D-E560-F149-91D3-72AFD8C0C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047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15C6-2726-1148-AA65-D83E5486ED43}" type="datetimeFigureOut">
              <a:rPr lang="en-US" smtClean="0"/>
              <a:t>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1C1D-E560-F149-91D3-72AFD8C0C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07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15C6-2726-1148-AA65-D83E5486ED43}" type="datetimeFigureOut">
              <a:rPr lang="en-US" smtClean="0"/>
              <a:t>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1C1D-E560-F149-91D3-72AFD8C0C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65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15C6-2726-1148-AA65-D83E5486ED43}" type="datetimeFigureOut">
              <a:rPr lang="en-US" smtClean="0"/>
              <a:t>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1C1D-E560-F149-91D3-72AFD8C0C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655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15C6-2726-1148-AA65-D83E5486ED43}" type="datetimeFigureOut">
              <a:rPr lang="en-US" smtClean="0"/>
              <a:t>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1C1D-E560-F149-91D3-72AFD8C0C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07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15C6-2726-1148-AA65-D83E5486ED43}" type="datetimeFigureOut">
              <a:rPr lang="en-US" smtClean="0"/>
              <a:t>1/12/19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1C1D-E560-F149-91D3-72AFD8C0C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39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15C6-2726-1148-AA65-D83E5486ED43}" type="datetimeFigureOut">
              <a:rPr lang="en-US" smtClean="0"/>
              <a:t>1/12/19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1C1D-E560-F149-91D3-72AFD8C0C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92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15C6-2726-1148-AA65-D83E5486ED43}" type="datetimeFigureOut">
              <a:rPr lang="en-US" smtClean="0"/>
              <a:t>1/12/19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1C1D-E560-F149-91D3-72AFD8C0C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70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15C6-2726-1148-AA65-D83E5486ED43}" type="datetimeFigureOut">
              <a:rPr lang="en-US" smtClean="0"/>
              <a:t>1/12/19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1C1D-E560-F149-91D3-72AFD8C0C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163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15C6-2726-1148-AA65-D83E5486ED43}" type="datetimeFigureOut">
              <a:rPr lang="en-US" smtClean="0"/>
              <a:t>1/12/19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1C1D-E560-F149-91D3-72AFD8C0C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15C6-2726-1148-AA65-D83E5486ED43}" type="datetimeFigureOut">
              <a:rPr lang="en-US" smtClean="0"/>
              <a:t>1/12/19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1C1D-E560-F149-91D3-72AFD8C0C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609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C15C6-2726-1148-AA65-D83E5486ED43}" type="datetimeFigureOut">
              <a:rPr lang="en-US" smtClean="0"/>
              <a:t>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91C1D-E560-F149-91D3-72AFD8C0C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7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28532"/>
            <a:ext cx="7772400" cy="1605919"/>
          </a:xfrm>
        </p:spPr>
        <p:txBody>
          <a:bodyPr>
            <a:noAutofit/>
          </a:bodyPr>
          <a:lstStyle/>
          <a:p>
            <a:r>
              <a:rPr lang="en-US" sz="3500" b="1" dirty="0" smtClean="0"/>
              <a:t>A Critical </a:t>
            </a:r>
            <a:r>
              <a:rPr lang="en-US" sz="3500" b="1" dirty="0"/>
              <a:t>Collaborative </a:t>
            </a:r>
            <a:r>
              <a:rPr lang="en-US" sz="3500" b="1" dirty="0" err="1"/>
              <a:t>Autoethnography</a:t>
            </a:r>
            <a:r>
              <a:rPr lang="en-US" sz="3500" b="1" dirty="0"/>
              <a:t> </a:t>
            </a:r>
            <a:r>
              <a:rPr lang="en-US" sz="3500" b="1" dirty="0" smtClean="0"/>
              <a:t/>
            </a:r>
            <a:br>
              <a:rPr lang="en-US" sz="3500" b="1" dirty="0" smtClean="0"/>
            </a:br>
            <a:r>
              <a:rPr lang="en-US" sz="3500" b="1" dirty="0" smtClean="0"/>
              <a:t>of </a:t>
            </a:r>
            <a:r>
              <a:rPr lang="en-US" sz="3500" b="1" dirty="0"/>
              <a:t>the </a:t>
            </a:r>
            <a:r>
              <a:rPr lang="en-US" sz="3500" b="1" dirty="0" err="1"/>
              <a:t>ToP</a:t>
            </a:r>
            <a:r>
              <a:rPr lang="en-US" sz="3500" b="1" dirty="0"/>
              <a:t> </a:t>
            </a:r>
            <a:r>
              <a:rPr lang="en-US" sz="3500" b="1" dirty="0" smtClean="0"/>
              <a:t>Network:</a:t>
            </a:r>
            <a:br>
              <a:rPr lang="en-US" sz="3500" b="1" dirty="0" smtClean="0"/>
            </a:br>
            <a:r>
              <a:rPr lang="en-US" sz="2000" dirty="0" smtClean="0"/>
              <a:t>Participatory Research Design of a Dissertation on the </a:t>
            </a:r>
            <a:r>
              <a:rPr lang="en-US" sz="2000" dirty="0" err="1" smtClean="0"/>
              <a:t>ToP</a:t>
            </a:r>
            <a:r>
              <a:rPr lang="en-US" sz="2000" dirty="0" smtClean="0"/>
              <a:t> Network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45"/>
            <a:ext cx="6400800" cy="709804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By Robert Quintana Hopkins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4" name="Picture 3" descr="b39e1cfc-alliant-logo-california-school-of-professional-psychology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353" y="4106303"/>
            <a:ext cx="5577182" cy="10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055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Scholarly Literature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Bushe</a:t>
            </a:r>
            <a:r>
              <a:rPr lang="en-US" dirty="0" smtClean="0"/>
              <a:t> and </a:t>
            </a:r>
            <a:r>
              <a:rPr lang="en-US" dirty="0" err="1" smtClean="0"/>
              <a:t>Marshak</a:t>
            </a:r>
            <a:endParaRPr lang="en-US" dirty="0" smtClean="0"/>
          </a:p>
          <a:p>
            <a:r>
              <a:rPr lang="en-US" dirty="0" smtClean="0"/>
              <a:t>Dialogic </a:t>
            </a:r>
            <a:r>
              <a:rPr lang="en-US" dirty="0" err="1" smtClean="0"/>
              <a:t>vs</a:t>
            </a:r>
            <a:r>
              <a:rPr lang="en-US" dirty="0" smtClean="0"/>
              <a:t> Diagnostic OD</a:t>
            </a:r>
            <a:endParaRPr lang="en-US" dirty="0"/>
          </a:p>
        </p:txBody>
      </p:sp>
      <p:pic>
        <p:nvPicPr>
          <p:cNvPr id="4" name="Picture 3" descr="b39e1cfc-alliant-logo-california-school-of-professional-psychology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083" y="5874909"/>
            <a:ext cx="4618534" cy="8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388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Research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There is minimal scholarly literature about the </a:t>
            </a:r>
            <a:r>
              <a:rPr lang="en-US" dirty="0" err="1"/>
              <a:t>ToP</a:t>
            </a:r>
            <a:r>
              <a:rPr lang="en-US" dirty="0"/>
              <a:t> Network’s predecessor organizations (CFLC, EI, </a:t>
            </a:r>
            <a:r>
              <a:rPr lang="en-US" dirty="0" smtClean="0"/>
              <a:t>OE, ICA</a:t>
            </a:r>
            <a:r>
              <a:rPr lang="en-US" dirty="0"/>
              <a:t>) and their contribution to the field of organization development.  The existing literature documents the history of the predecessor organizations through the 1990s and the </a:t>
            </a:r>
            <a:r>
              <a:rPr lang="en-US" dirty="0" err="1"/>
              <a:t>ToP</a:t>
            </a:r>
            <a:r>
              <a:rPr lang="en-US" dirty="0"/>
              <a:t> Network is absent from the literature.  This absence creates a gap in the scholarly literature.  The scholarly literature, therefore, needs to be updated to include the </a:t>
            </a:r>
            <a:r>
              <a:rPr lang="en-US" dirty="0" err="1"/>
              <a:t>ToP</a:t>
            </a:r>
            <a:r>
              <a:rPr lang="en-US" dirty="0"/>
              <a:t> Network. </a:t>
            </a:r>
          </a:p>
        </p:txBody>
      </p:sp>
      <p:pic>
        <p:nvPicPr>
          <p:cNvPr id="4" name="Picture 3" descr="b39e1cfc-alliant-logo-california-school-of-professional-psychology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083" y="5874909"/>
            <a:ext cx="4618534" cy="8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85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Research </a:t>
            </a:r>
            <a:r>
              <a:rPr lang="en-US" b="1" dirty="0"/>
              <a:t>Paradigm</a:t>
            </a:r>
            <a:r>
              <a:rPr lang="x-none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Radical </a:t>
            </a:r>
            <a:r>
              <a:rPr lang="en-US" dirty="0" smtClean="0"/>
              <a:t>Humanist</a:t>
            </a:r>
          </a:p>
          <a:p>
            <a:pPr lvl="1"/>
            <a:r>
              <a:rPr lang="en-US" dirty="0" smtClean="0">
                <a:effectLst/>
              </a:rPr>
              <a:t>There are multiple </a:t>
            </a:r>
            <a:r>
              <a:rPr lang="en-US" dirty="0"/>
              <a:t>perspectives </a:t>
            </a:r>
            <a:r>
              <a:rPr lang="en-US" dirty="0" smtClean="0"/>
              <a:t>and </a:t>
            </a:r>
            <a:r>
              <a:rPr lang="en-US" dirty="0"/>
              <a:t>knowledge about the social world arises from multiple perspectives</a:t>
            </a:r>
            <a:r>
              <a:rPr lang="x-none" dirty="0"/>
              <a:t> </a:t>
            </a:r>
            <a:r>
              <a:rPr lang="x-none" dirty="0" smtClean="0">
                <a:effectLst/>
              </a:rPr>
              <a:t> </a:t>
            </a:r>
            <a:endParaRPr lang="en-US" dirty="0" smtClean="0">
              <a:effectLst/>
            </a:endParaRPr>
          </a:p>
          <a:p>
            <a:pPr lvl="1"/>
            <a:r>
              <a:rPr lang="en-US" dirty="0"/>
              <a:t>H</a:t>
            </a:r>
            <a:r>
              <a:rPr lang="en-US" dirty="0" smtClean="0"/>
              <a:t>uman </a:t>
            </a:r>
            <a:r>
              <a:rPr lang="en-US" dirty="0"/>
              <a:t>agency constructs larger social </a:t>
            </a:r>
            <a:r>
              <a:rPr lang="en-US" dirty="0" smtClean="0"/>
              <a:t>patterns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goal of the researcher is to understand and describe how people make sense of and act within the </a:t>
            </a:r>
            <a:r>
              <a:rPr lang="en-US" dirty="0" smtClean="0"/>
              <a:t>world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ritique </a:t>
            </a:r>
            <a:r>
              <a:rPr lang="en-US" dirty="0"/>
              <a:t>of, and emancipation from, dominance and oppression</a:t>
            </a:r>
            <a:r>
              <a:rPr lang="x-none" dirty="0"/>
              <a:t> </a:t>
            </a:r>
            <a:endParaRPr lang="en-US" dirty="0"/>
          </a:p>
        </p:txBody>
      </p:sp>
      <p:pic>
        <p:nvPicPr>
          <p:cNvPr id="4" name="Picture 3" descr="b39e1cfc-alliant-logo-california-school-of-professional-psychology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083" y="5874909"/>
            <a:ext cx="4618534" cy="8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010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Research </a:t>
            </a:r>
            <a:r>
              <a:rPr lang="en-US" b="1" dirty="0"/>
              <a:t>Purpose</a:t>
            </a:r>
            <a:r>
              <a:rPr lang="x-none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order to fill the gaps in the literature, the </a:t>
            </a:r>
            <a:r>
              <a:rPr lang="en-US" dirty="0"/>
              <a:t>purpose of this qualitative research study is to engage members of the </a:t>
            </a:r>
            <a:r>
              <a:rPr lang="en-US" dirty="0" err="1"/>
              <a:t>ToP</a:t>
            </a:r>
            <a:r>
              <a:rPr lang="en-US" dirty="0"/>
              <a:t> Network in a collaborative process of telling their own stories from a critical perspective.</a:t>
            </a:r>
            <a:endParaRPr lang="x-none" dirty="0"/>
          </a:p>
          <a:p>
            <a:endParaRPr lang="en-US" dirty="0"/>
          </a:p>
        </p:txBody>
      </p:sp>
      <p:pic>
        <p:nvPicPr>
          <p:cNvPr id="4" name="Picture 3" descr="b39e1cfc-alliant-logo-california-school-of-professional-psychology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083" y="5874909"/>
            <a:ext cx="4618534" cy="8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207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Research </a:t>
            </a:r>
            <a:r>
              <a:rPr lang="en-US" b="1" dirty="0"/>
              <a:t>Question</a:t>
            </a:r>
            <a:r>
              <a:rPr lang="x-none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can the experiences of members of the </a:t>
            </a:r>
            <a:r>
              <a:rPr lang="en-US" dirty="0" err="1"/>
              <a:t>ToP</a:t>
            </a:r>
            <a:r>
              <a:rPr lang="en-US" dirty="0"/>
              <a:t> Network help us to understand organizational dynamics?</a:t>
            </a:r>
            <a:r>
              <a:rPr lang="x-none" dirty="0" smtClean="0">
                <a:effectLst/>
              </a:rPr>
              <a:t> </a:t>
            </a:r>
            <a:endParaRPr lang="en-US" dirty="0"/>
          </a:p>
        </p:txBody>
      </p:sp>
      <p:pic>
        <p:nvPicPr>
          <p:cNvPr id="4" name="Picture 3" descr="b39e1cfc-alliant-logo-california-school-of-professional-psychology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083" y="5874909"/>
            <a:ext cx="4618534" cy="8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450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Guiding </a:t>
            </a:r>
            <a:r>
              <a:rPr lang="en-US" b="1" dirty="0"/>
              <a:t>Research Questions</a:t>
            </a:r>
            <a:r>
              <a:rPr lang="x-none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/>
              <a:t>What are the dynamics and forces that constructed the </a:t>
            </a:r>
            <a:r>
              <a:rPr lang="en-US" dirty="0" err="1"/>
              <a:t>ToP</a:t>
            </a:r>
            <a:r>
              <a:rPr lang="en-US" dirty="0"/>
              <a:t> Network and </a:t>
            </a:r>
            <a:r>
              <a:rPr lang="en-US" dirty="0" smtClean="0"/>
              <a:t>represent </a:t>
            </a:r>
            <a:r>
              <a:rPr lang="en-US" dirty="0"/>
              <a:t>the genealogy of the organization?</a:t>
            </a:r>
            <a:endParaRPr lang="x-none" dirty="0"/>
          </a:p>
          <a:p>
            <a:pPr lvl="0"/>
            <a:r>
              <a:rPr lang="en-US" dirty="0"/>
              <a:t>What are the experiences of the members of the </a:t>
            </a:r>
            <a:r>
              <a:rPr lang="en-US" dirty="0" err="1"/>
              <a:t>ToP</a:t>
            </a:r>
            <a:r>
              <a:rPr lang="en-US" dirty="0"/>
              <a:t> Network that provide context to the specific dates and events in a chronological history?</a:t>
            </a:r>
            <a:endParaRPr lang="x-none" dirty="0"/>
          </a:p>
          <a:p>
            <a:pPr lvl="0"/>
            <a:r>
              <a:rPr lang="en-US" dirty="0"/>
              <a:t>How does critical self-reflexivity help us better understand the </a:t>
            </a:r>
            <a:r>
              <a:rPr lang="en-US" dirty="0" err="1"/>
              <a:t>positionality</a:t>
            </a:r>
            <a:r>
              <a:rPr lang="en-US" dirty="0"/>
              <a:t> of members of the </a:t>
            </a:r>
            <a:r>
              <a:rPr lang="en-US" dirty="0" err="1"/>
              <a:t>ToP</a:t>
            </a:r>
            <a:r>
              <a:rPr lang="en-US" dirty="0"/>
              <a:t> Network and how power and privilege manifest in the experiences of members of the organization?</a:t>
            </a:r>
            <a:endParaRPr lang="x-none" dirty="0"/>
          </a:p>
          <a:p>
            <a:pPr lvl="0"/>
            <a:r>
              <a:rPr lang="en-US" dirty="0"/>
              <a:t>What is the value of critical self-reflexivity as a competency for professional facilitators who work with diverse audiences</a:t>
            </a:r>
            <a:r>
              <a:rPr lang="en-US" dirty="0" smtClean="0"/>
              <a:t>?</a:t>
            </a:r>
            <a:endParaRPr lang="x-none" dirty="0"/>
          </a:p>
        </p:txBody>
      </p:sp>
      <p:pic>
        <p:nvPicPr>
          <p:cNvPr id="4" name="Picture 3" descr="b39e1cfc-alliant-logo-california-school-of-professional-psychology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083" y="5874909"/>
            <a:ext cx="4618534" cy="8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308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Research Method</a:t>
            </a:r>
            <a:r>
              <a:rPr lang="x-none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Critical Collaborative </a:t>
            </a:r>
            <a:r>
              <a:rPr lang="en-US" dirty="0" err="1"/>
              <a:t>Autoethnography</a:t>
            </a:r>
            <a:r>
              <a:rPr lang="x-none" dirty="0" smtClean="0">
                <a:effectLst/>
              </a:rPr>
              <a:t> </a:t>
            </a:r>
            <a:endParaRPr lang="en-US" dirty="0" smtClean="0">
              <a:effectLst/>
            </a:endParaRPr>
          </a:p>
          <a:p>
            <a:pPr lvl="1"/>
            <a:r>
              <a:rPr lang="en-US" dirty="0"/>
              <a:t>E</a:t>
            </a:r>
            <a:r>
              <a:rPr lang="en-US" dirty="0" smtClean="0"/>
              <a:t>thnographic gaze is turned inward on the self</a:t>
            </a:r>
          </a:p>
          <a:p>
            <a:pPr lvl="1"/>
            <a:r>
              <a:rPr lang="en-US" dirty="0" smtClean="0"/>
              <a:t>Co-researchers engage in </a:t>
            </a:r>
            <a:r>
              <a:rPr lang="en-US" dirty="0"/>
              <a:t>m</a:t>
            </a:r>
            <a:r>
              <a:rPr lang="en-US" dirty="0" smtClean="0"/>
              <a:t>utual gazing and interrogation</a:t>
            </a:r>
          </a:p>
          <a:p>
            <a:pPr lvl="1"/>
            <a:r>
              <a:rPr lang="en-US" dirty="0" smtClean="0"/>
              <a:t>“Research with” versus “research on”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/>
              <a:t>acknowledge the social and material forces of oppression that shape our </a:t>
            </a:r>
            <a:r>
              <a:rPr lang="en-US" dirty="0" smtClean="0"/>
              <a:t>lived experiences and </a:t>
            </a:r>
            <a:r>
              <a:rPr lang="en-US" dirty="0"/>
              <a:t>the privileges and marginalization we experience as the result of our various intersecting identities</a:t>
            </a:r>
            <a:r>
              <a:rPr lang="x-none" dirty="0"/>
              <a:t> </a:t>
            </a: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 descr="b39e1cfc-alliant-logo-california-school-of-professional-psychology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083" y="5874909"/>
            <a:ext cx="4618534" cy="8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477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Consensus Workshop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Focus Question:</a:t>
            </a:r>
          </a:p>
          <a:p>
            <a:pPr marL="0" indent="0">
              <a:buNone/>
            </a:pPr>
            <a:r>
              <a:rPr lang="en-US" dirty="0" smtClean="0"/>
              <a:t>What areas of exploration do we want a collaborative study like this to include?</a:t>
            </a:r>
          </a:p>
          <a:p>
            <a:r>
              <a:rPr lang="en-US" dirty="0" smtClean="0"/>
              <a:t>Questions to be asked</a:t>
            </a:r>
          </a:p>
          <a:p>
            <a:r>
              <a:rPr lang="en-US" dirty="0" smtClean="0"/>
              <a:t>Experiences to be explored</a:t>
            </a:r>
          </a:p>
          <a:p>
            <a:r>
              <a:rPr lang="en-US" dirty="0" smtClean="0"/>
              <a:t>Facts to be revealed</a:t>
            </a:r>
          </a:p>
          <a:p>
            <a:pPr marL="0" indent="0" algn="ctr">
              <a:buNone/>
            </a:pPr>
            <a:r>
              <a:rPr lang="en-US" b="1" dirty="0" smtClean="0"/>
              <a:t>(What do we want to learn from this study?)</a:t>
            </a:r>
            <a:endParaRPr lang="en-US" b="1" dirty="0"/>
          </a:p>
        </p:txBody>
      </p:sp>
      <p:pic>
        <p:nvPicPr>
          <p:cNvPr id="4" name="Picture 3" descr="b39e1cfc-alliant-logo-california-school-of-professional-psychology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083" y="5874909"/>
            <a:ext cx="4618534" cy="8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942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Thank You!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</a:p>
          <a:p>
            <a:pPr lvl="1"/>
            <a:r>
              <a:rPr lang="en-US" dirty="0" smtClean="0"/>
              <a:t>Decide who to invite</a:t>
            </a:r>
          </a:p>
          <a:p>
            <a:pPr lvl="1"/>
            <a:r>
              <a:rPr lang="en-US" dirty="0" smtClean="0"/>
              <a:t>Decide how to </a:t>
            </a:r>
            <a:r>
              <a:rPr lang="en-US" dirty="0" smtClean="0"/>
              <a:t>collaborate</a:t>
            </a:r>
          </a:p>
          <a:p>
            <a:pPr lvl="1"/>
            <a:r>
              <a:rPr lang="en-US" dirty="0" smtClean="0"/>
              <a:t>Leave name and email address if interested </a:t>
            </a:r>
            <a:r>
              <a:rPr lang="en-US" smtClean="0"/>
              <a:t>in participating</a:t>
            </a:r>
            <a:endParaRPr lang="en-US"/>
          </a:p>
        </p:txBody>
      </p:sp>
      <p:pic>
        <p:nvPicPr>
          <p:cNvPr id="4" name="Picture 3" descr="b39e1cfc-alliant-logo-california-school-of-professional-psychology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083" y="5874909"/>
            <a:ext cx="4618534" cy="8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530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Context</a:t>
            </a:r>
          </a:p>
          <a:p>
            <a:pPr lvl="1"/>
            <a:r>
              <a:rPr lang="en-US" dirty="0" smtClean="0"/>
              <a:t>Research topic</a:t>
            </a:r>
          </a:p>
          <a:p>
            <a:pPr lvl="1"/>
            <a:r>
              <a:rPr lang="en-US" dirty="0" smtClean="0"/>
              <a:t>My journey to this topic</a:t>
            </a:r>
          </a:p>
          <a:p>
            <a:pPr lvl="1"/>
            <a:r>
              <a:rPr lang="en-US" dirty="0" smtClean="0"/>
              <a:t>The invitation to participate</a:t>
            </a:r>
          </a:p>
          <a:p>
            <a:pPr lvl="1"/>
            <a:r>
              <a:rPr lang="en-US" dirty="0" smtClean="0"/>
              <a:t>Parts of a dissertation</a:t>
            </a:r>
          </a:p>
          <a:p>
            <a:pPr marL="342900" lvl="1" indent="-342900">
              <a:buFont typeface="Arial"/>
              <a:buChar char="•"/>
            </a:pPr>
            <a:r>
              <a:rPr lang="en-US" sz="3200" dirty="0"/>
              <a:t>Literature </a:t>
            </a:r>
            <a:r>
              <a:rPr lang="en-US" sz="3200" dirty="0" smtClean="0"/>
              <a:t>Review</a:t>
            </a:r>
          </a:p>
          <a:p>
            <a:pPr marL="342900" lvl="1" indent="-342900">
              <a:buFont typeface="Arial"/>
              <a:buChar char="•"/>
            </a:pPr>
            <a:r>
              <a:rPr lang="en-US" sz="3200" dirty="0" smtClean="0"/>
              <a:t>Methodology</a:t>
            </a:r>
          </a:p>
          <a:p>
            <a:pPr lvl="1"/>
            <a:r>
              <a:rPr lang="en-US" dirty="0"/>
              <a:t>Consensus </a:t>
            </a:r>
            <a:r>
              <a:rPr lang="en-US" dirty="0" smtClean="0"/>
              <a:t>workshop</a:t>
            </a:r>
          </a:p>
          <a:p>
            <a:pPr marL="342900" lvl="1" indent="-342900">
              <a:buFont typeface="Arial"/>
              <a:buChar char="•"/>
            </a:pPr>
            <a:r>
              <a:rPr lang="en-US" sz="3200" dirty="0"/>
              <a:t>Close</a:t>
            </a:r>
          </a:p>
        </p:txBody>
      </p:sp>
      <p:pic>
        <p:nvPicPr>
          <p:cNvPr id="5" name="Picture 4" descr="b39e1cfc-alliant-logo-california-school-of-professional-psychology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083" y="5874909"/>
            <a:ext cx="4618534" cy="8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482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Aim</a:t>
            </a:r>
            <a:r>
              <a:rPr lang="en-US" b="1" dirty="0" smtClean="0"/>
              <a:t>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031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To inform </a:t>
            </a:r>
            <a:r>
              <a:rPr lang="en-US" dirty="0" err="1" smtClean="0"/>
              <a:t>ToP</a:t>
            </a:r>
            <a:r>
              <a:rPr lang="en-US" dirty="0" smtClean="0"/>
              <a:t> Network members of my research project and provide </a:t>
            </a:r>
            <a:r>
              <a:rPr lang="en-US" dirty="0" smtClean="0"/>
              <a:t>the context</a:t>
            </a:r>
            <a:endParaRPr lang="en-US" dirty="0" smtClean="0"/>
          </a:p>
          <a:p>
            <a:r>
              <a:rPr lang="en-US" dirty="0" smtClean="0"/>
              <a:t>To invite members of the </a:t>
            </a:r>
            <a:r>
              <a:rPr lang="en-US" dirty="0" err="1" smtClean="0"/>
              <a:t>ToP</a:t>
            </a:r>
            <a:r>
              <a:rPr lang="en-US" dirty="0" smtClean="0"/>
              <a:t> Network to be co-researchers on this project</a:t>
            </a:r>
          </a:p>
          <a:p>
            <a:r>
              <a:rPr lang="en-US" dirty="0" smtClean="0"/>
              <a:t>To collaboratively identify the areas of exploration participants want the study to </a:t>
            </a:r>
            <a:r>
              <a:rPr lang="en-US" dirty="0" smtClean="0"/>
              <a:t>include</a:t>
            </a:r>
          </a:p>
          <a:p>
            <a:r>
              <a:rPr lang="en-US" dirty="0" smtClean="0"/>
              <a:t>Participants will feel they </a:t>
            </a:r>
            <a:r>
              <a:rPr lang="en-US" dirty="0" err="1" smtClean="0"/>
              <a:t>havethe</a:t>
            </a:r>
            <a:r>
              <a:rPr lang="en-US" dirty="0" smtClean="0"/>
              <a:t> power to impact this project through their participation and co-design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b39e1cfc-alliant-logo-california-school-of-professional-psychology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083" y="5874909"/>
            <a:ext cx="4618534" cy="8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57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Dissertation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Literature Review</a:t>
            </a:r>
          </a:p>
          <a:p>
            <a:r>
              <a:rPr lang="en-US" dirty="0" smtClean="0"/>
              <a:t>Methods</a:t>
            </a:r>
          </a:p>
          <a:p>
            <a:r>
              <a:rPr lang="en-US" dirty="0" smtClean="0"/>
              <a:t>Research Findings</a:t>
            </a:r>
          </a:p>
          <a:p>
            <a:r>
              <a:rPr lang="en-US" dirty="0" smtClean="0"/>
              <a:t>Conclusions, Discussion, and Suggestions</a:t>
            </a:r>
            <a:endParaRPr lang="en-US" dirty="0"/>
          </a:p>
        </p:txBody>
      </p:sp>
      <p:pic>
        <p:nvPicPr>
          <p:cNvPr id="4" name="Picture 3" descr="b39e1cfc-alliant-logo-california-school-of-professional-psychology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083" y="5874909"/>
            <a:ext cx="4618534" cy="8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782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1950s- Origins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 WWII desire to understand individual and collective responsibility</a:t>
            </a:r>
          </a:p>
          <a:p>
            <a:r>
              <a:rPr lang="en-US" dirty="0" smtClean="0"/>
              <a:t>1952- Christian Faith and Life Community</a:t>
            </a:r>
          </a:p>
          <a:p>
            <a:r>
              <a:rPr lang="en-US" dirty="0" smtClean="0"/>
              <a:t>Religious Studies I course offered to local congregations and student groups</a:t>
            </a:r>
          </a:p>
          <a:p>
            <a:r>
              <a:rPr lang="en-US" dirty="0" smtClean="0"/>
              <a:t>Created intellectual methods</a:t>
            </a:r>
          </a:p>
          <a:p>
            <a:r>
              <a:rPr lang="en-US" dirty="0" smtClean="0"/>
              <a:t>Joseph Mathews recruited from CFLC to Evanston Institute in Chicago in 1962</a:t>
            </a:r>
            <a:endParaRPr lang="en-US" dirty="0"/>
          </a:p>
        </p:txBody>
      </p:sp>
      <p:pic>
        <p:nvPicPr>
          <p:cNvPr id="4" name="Picture 3" descr="b39e1cfc-alliant-logo-california-school-of-professional-psychology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083" y="5874909"/>
            <a:ext cx="4618534" cy="8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764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1960s- Methods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Moved from Evanston to Chicago and purchased the Bethany Seminary</a:t>
            </a:r>
          </a:p>
          <a:p>
            <a:r>
              <a:rPr lang="en-US" dirty="0" smtClean="0"/>
              <a:t>Experiential residential community</a:t>
            </a:r>
          </a:p>
          <a:p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City- 16 square blocks</a:t>
            </a:r>
          </a:p>
          <a:p>
            <a:r>
              <a:rPr lang="en-US" dirty="0" smtClean="0"/>
              <a:t>Offered spiritual, cultural and </a:t>
            </a:r>
            <a:r>
              <a:rPr lang="en-US" dirty="0" err="1"/>
              <a:t>I</a:t>
            </a:r>
            <a:r>
              <a:rPr lang="en-US" dirty="0" err="1" smtClean="0"/>
              <a:t>maginal</a:t>
            </a:r>
            <a:r>
              <a:rPr lang="en-US" dirty="0" smtClean="0"/>
              <a:t> Education courses</a:t>
            </a:r>
          </a:p>
          <a:p>
            <a:r>
              <a:rPr lang="en-US" dirty="0" smtClean="0"/>
              <a:t>Created planning methods</a:t>
            </a:r>
            <a:endParaRPr lang="en-US" dirty="0"/>
          </a:p>
        </p:txBody>
      </p:sp>
      <p:pic>
        <p:nvPicPr>
          <p:cNvPr id="4" name="Picture 3" descr="b39e1cfc-alliant-logo-california-school-of-professional-psychology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083" y="5874909"/>
            <a:ext cx="4618534" cy="8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260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1970s- Global Activities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1,400 adults and 600 children</a:t>
            </a:r>
          </a:p>
          <a:p>
            <a:r>
              <a:rPr lang="en-US" dirty="0" smtClean="0"/>
              <a:t>Summer research assemblies</a:t>
            </a:r>
          </a:p>
          <a:p>
            <a:r>
              <a:rPr lang="en-US" dirty="0" smtClean="0"/>
              <a:t>1973 ICA is chartered</a:t>
            </a:r>
          </a:p>
          <a:p>
            <a:r>
              <a:rPr lang="en-US" dirty="0" smtClean="0"/>
              <a:t>Pilot programs begin internationally</a:t>
            </a:r>
          </a:p>
          <a:p>
            <a:r>
              <a:rPr lang="en-US" dirty="0" smtClean="0"/>
              <a:t>Town Hall Meetings held in each county in US</a:t>
            </a:r>
          </a:p>
          <a:p>
            <a:r>
              <a:rPr lang="en-US" dirty="0" smtClean="0"/>
              <a:t>Band of 24 (project in each time zone)</a:t>
            </a:r>
          </a:p>
          <a:p>
            <a:r>
              <a:rPr lang="en-US" dirty="0" smtClean="0"/>
              <a:t>Methods adapted for use in organizations</a:t>
            </a:r>
            <a:endParaRPr lang="en-US" dirty="0"/>
          </a:p>
        </p:txBody>
      </p:sp>
      <p:pic>
        <p:nvPicPr>
          <p:cNvPr id="4" name="Picture 3" descr="b39e1cfc-alliant-logo-california-school-of-professional-psychology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083" y="5874909"/>
            <a:ext cx="4618534" cy="8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995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1980s- Documentation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International Expedition of Rural Development</a:t>
            </a:r>
          </a:p>
          <a:p>
            <a:r>
              <a:rPr lang="en-US" dirty="0" smtClean="0"/>
              <a:t>Began publishing books</a:t>
            </a:r>
          </a:p>
          <a:p>
            <a:r>
              <a:rPr lang="en-US" dirty="0" smtClean="0"/>
              <a:t>Methods branded as </a:t>
            </a:r>
            <a:r>
              <a:rPr lang="en-US" dirty="0" err="1" smtClean="0"/>
              <a:t>ToP</a:t>
            </a:r>
            <a:endParaRPr lang="en-US" dirty="0" smtClean="0"/>
          </a:p>
          <a:p>
            <a:r>
              <a:rPr lang="en-US" dirty="0" smtClean="0"/>
              <a:t>Org structure changed from full-time volunteer families to nonprofit with paid staff</a:t>
            </a:r>
          </a:p>
        </p:txBody>
      </p:sp>
      <p:pic>
        <p:nvPicPr>
          <p:cNvPr id="4" name="Picture 3" descr="b39e1cfc-alliant-logo-california-school-of-professional-psychology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083" y="5910183"/>
            <a:ext cx="4618534" cy="8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414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1990s- Autonomous Regions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Autonomous ICAs in 34 countries</a:t>
            </a:r>
          </a:p>
          <a:p>
            <a:r>
              <a:rPr lang="en-US" dirty="0" smtClean="0"/>
              <a:t>ICAI in Brussels</a:t>
            </a:r>
          </a:p>
          <a:p>
            <a:r>
              <a:rPr lang="en-US" dirty="0" smtClean="0"/>
              <a:t>1994- current and former ICA staff create International Association of Facilitators</a:t>
            </a:r>
          </a:p>
          <a:p>
            <a:r>
              <a:rPr lang="en-US" dirty="0" smtClean="0"/>
              <a:t>Shift from summer research assemblies to international conferences every 2-4 years</a:t>
            </a:r>
            <a:endParaRPr lang="en-US" dirty="0"/>
          </a:p>
        </p:txBody>
      </p:sp>
      <p:pic>
        <p:nvPicPr>
          <p:cNvPr id="4" name="Picture 3" descr="b39e1cfc-alliant-logo-california-school-of-professional-psychology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083" y="5874909"/>
            <a:ext cx="4618534" cy="8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62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724</Words>
  <Application>Microsoft Macintosh PowerPoint</Application>
  <PresentationFormat>On-screen Show (4:3)</PresentationFormat>
  <Paragraphs>91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A Critical Collaborative Autoethnography  of the ToP Network: Participatory Research Design of a Dissertation on the ToP Network</vt:lpstr>
      <vt:lpstr>Agenda</vt:lpstr>
      <vt:lpstr>Aims</vt:lpstr>
      <vt:lpstr>The Dissertation </vt:lpstr>
      <vt:lpstr>1950s- Origins</vt:lpstr>
      <vt:lpstr>1960s- Methods</vt:lpstr>
      <vt:lpstr>1970s- Global Activities</vt:lpstr>
      <vt:lpstr>1980s- Documentation</vt:lpstr>
      <vt:lpstr>1990s- Autonomous Regions</vt:lpstr>
      <vt:lpstr>Scholarly Literature</vt:lpstr>
      <vt:lpstr>Research Problem</vt:lpstr>
      <vt:lpstr>Research Paradigm </vt:lpstr>
      <vt:lpstr>Research Purpose </vt:lpstr>
      <vt:lpstr>Research Question </vt:lpstr>
      <vt:lpstr>Guiding Research Questions </vt:lpstr>
      <vt:lpstr>Research Method </vt:lpstr>
      <vt:lpstr>Consensus Workshop</vt:lpstr>
      <vt:lpstr>Thank You!</vt:lpstr>
    </vt:vector>
  </TitlesOfParts>
  <Company>Circles of Change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Critical Collaborative Autoethnography  of the ToP Network</dc:title>
  <dc:creator>Robert Quintana Hopkins</dc:creator>
  <cp:lastModifiedBy>Robert Quintana Hopkins</cp:lastModifiedBy>
  <cp:revision>31</cp:revision>
  <dcterms:created xsi:type="dcterms:W3CDTF">2019-01-11T04:44:51Z</dcterms:created>
  <dcterms:modified xsi:type="dcterms:W3CDTF">2019-01-12T13:41:23Z</dcterms:modified>
</cp:coreProperties>
</file>