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288"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C759A4-6482-104B-B26A-966C59F23CA1}"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81167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759A4-6482-104B-B26A-966C59F23CA1}"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63370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759A4-6482-104B-B26A-966C59F23CA1}"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13221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759A4-6482-104B-B26A-966C59F23CA1}"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9264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C759A4-6482-104B-B26A-966C59F23CA1}"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392374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C759A4-6482-104B-B26A-966C59F23CA1}"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3342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C759A4-6482-104B-B26A-966C59F23CA1}" type="datetimeFigureOut">
              <a:rPr lang="en-US" smtClean="0"/>
              <a:t>8/23/17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226767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C759A4-6482-104B-B26A-966C59F23CA1}" type="datetimeFigureOut">
              <a:rPr lang="en-US" smtClean="0"/>
              <a:t>8/23/17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929852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759A4-6482-104B-B26A-966C59F23CA1}" type="datetimeFigureOut">
              <a:rPr lang="en-US" smtClean="0"/>
              <a:t>8/23/17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52097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759A4-6482-104B-B26A-966C59F23CA1}"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300106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759A4-6482-104B-B26A-966C59F23CA1}"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3567A-02BC-394D-B187-5DE50E3DAC3D}" type="slidenum">
              <a:rPr lang="en-US" smtClean="0"/>
              <a:t>‹#›</a:t>
            </a:fld>
            <a:endParaRPr lang="en-US"/>
          </a:p>
        </p:txBody>
      </p:sp>
    </p:spTree>
    <p:extLst>
      <p:ext uri="{BB962C8B-B14F-4D97-AF65-F5344CB8AC3E}">
        <p14:creationId xmlns:p14="http://schemas.microsoft.com/office/powerpoint/2010/main" val="19399930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alpha val="80000"/>
              </a:schemeClr>
            </a:gs>
            <a:gs pos="100000">
              <a:schemeClr val="accent6">
                <a:lumMod val="40000"/>
                <a:lumOff val="60000"/>
                <a:alpha val="73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759A4-6482-104B-B26A-966C59F23CA1}" type="datetimeFigureOut">
              <a:rPr lang="en-US" smtClean="0"/>
              <a:t>8/23/17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3567A-02BC-394D-B187-5DE50E3DAC3D}" type="slidenum">
              <a:rPr lang="en-US" smtClean="0"/>
              <a:t>‹#›</a:t>
            </a:fld>
            <a:endParaRPr lang="en-US"/>
          </a:p>
        </p:txBody>
      </p:sp>
    </p:spTree>
    <p:extLst>
      <p:ext uri="{BB962C8B-B14F-4D97-AF65-F5344CB8AC3E}">
        <p14:creationId xmlns:p14="http://schemas.microsoft.com/office/powerpoint/2010/main" val="171321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hyperlink" Target="http://dendros.com/good-work-tool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714500" y="742950"/>
            <a:ext cx="5715001" cy="5372099"/>
            <a:chOff x="0" y="0"/>
            <a:chExt cx="5326474" cy="4351241"/>
          </a:xfrm>
          <a:effectLst>
            <a:outerShdw blurRad="50800" dist="38100" dir="2700000" algn="tl" rotWithShape="0">
              <a:prstClr val="black">
                <a:alpha val="40000"/>
              </a:prstClr>
            </a:outerShdw>
          </a:effectLst>
        </p:grpSpPr>
        <p:grpSp>
          <p:nvGrpSpPr>
            <p:cNvPr id="5" name="Group 4"/>
            <p:cNvGrpSpPr/>
            <p:nvPr/>
          </p:nvGrpSpPr>
          <p:grpSpPr>
            <a:xfrm>
              <a:off x="0" y="1015663"/>
              <a:ext cx="5326474" cy="3335578"/>
              <a:chOff x="0" y="1015663"/>
              <a:chExt cx="5326474" cy="3335578"/>
            </a:xfrm>
          </p:grpSpPr>
          <p:pic>
            <p:nvPicPr>
              <p:cNvPr id="7" name="Picture 6"/>
              <p:cNvPicPr>
                <a:picLocks noChangeAspect="1"/>
              </p:cNvPicPr>
              <p:nvPr/>
            </p:nvPicPr>
            <p:blipFill>
              <a:blip r:embed="rId2"/>
              <a:stretch>
                <a:fillRect/>
              </a:stretch>
            </p:blipFill>
            <p:spPr>
              <a:xfrm>
                <a:off x="234930" y="1015663"/>
                <a:ext cx="1981200" cy="1879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Picture 7"/>
              <p:cNvPicPr>
                <a:picLocks noChangeAspect="1"/>
              </p:cNvPicPr>
              <p:nvPr/>
            </p:nvPicPr>
            <p:blipFill>
              <a:blip r:embed="rId3"/>
              <a:stretch>
                <a:fillRect/>
              </a:stretch>
            </p:blipFill>
            <p:spPr>
              <a:xfrm>
                <a:off x="0" y="2446241"/>
                <a:ext cx="2844800" cy="1638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 name="Picture 8"/>
              <p:cNvPicPr>
                <a:picLocks noChangeAspect="1"/>
              </p:cNvPicPr>
              <p:nvPr/>
            </p:nvPicPr>
            <p:blipFill>
              <a:blip r:embed="rId4"/>
              <a:stretch>
                <a:fillRect/>
              </a:stretch>
            </p:blipFill>
            <p:spPr>
              <a:xfrm>
                <a:off x="2468777" y="1015663"/>
                <a:ext cx="2273300" cy="2082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 name="Picture 9"/>
              <p:cNvPicPr>
                <a:picLocks noChangeAspect="1"/>
              </p:cNvPicPr>
              <p:nvPr/>
            </p:nvPicPr>
            <p:blipFill rotWithShape="1">
              <a:blip r:embed="rId5"/>
              <a:srcRect r="19811"/>
              <a:stretch/>
            </p:blipFill>
            <p:spPr>
              <a:xfrm>
                <a:off x="3198035" y="2446241"/>
                <a:ext cx="2128439" cy="190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sp>
          <p:nvSpPr>
            <p:cNvPr id="6" name="Text Box 237"/>
            <p:cNvSpPr txBox="1"/>
            <p:nvPr/>
          </p:nvSpPr>
          <p:spPr>
            <a:xfrm>
              <a:off x="176025" y="0"/>
              <a:ext cx="4974590" cy="1132205"/>
            </a:xfrm>
            <a:prstGeom prst="rect">
              <a:avLst/>
            </a:prstGeom>
            <a:noFill/>
            <a:effectLst/>
          </p:spPr>
          <p:txBody>
            <a:bodyPr wrap="square" rtlCol="0">
              <a:noAutofit/>
            </a:bodyPr>
            <a:lstStyle/>
            <a:p>
              <a:pPr marL="0" marR="0" algn="ctr">
                <a:spcBef>
                  <a:spcPts val="0"/>
                </a:spcBef>
                <a:spcAft>
                  <a:spcPts val="0"/>
                </a:spcAft>
              </a:pPr>
              <a:r>
                <a:rPr lang="en-US" sz="3600" kern="1200" dirty="0">
                  <a:solidFill>
                    <a:srgbClr val="FF6600"/>
                  </a:solidFill>
                  <a:effectLst/>
                  <a:latin typeface="Avenir Black Oblique"/>
                  <a:ea typeface="ＭＳ 明朝"/>
                  <a:cs typeface="Avenir Black Oblique"/>
                </a:rPr>
                <a:t>Focused Conversation</a:t>
              </a:r>
              <a:endParaRPr lang="en-US" sz="1000" dirty="0">
                <a:solidFill>
                  <a:srgbClr val="FF6600"/>
                </a:solidFill>
                <a:effectLst/>
                <a:latin typeface="Times"/>
                <a:ea typeface="ＭＳ 明朝"/>
                <a:cs typeface="Times New Roman"/>
              </a:endParaRPr>
            </a:p>
            <a:p>
              <a:pPr marL="0" marR="0" algn="ctr">
                <a:spcBef>
                  <a:spcPts val="0"/>
                </a:spcBef>
                <a:spcAft>
                  <a:spcPts val="0"/>
                </a:spcAft>
              </a:pPr>
              <a:r>
                <a:rPr lang="en-US" sz="2400" kern="1200" dirty="0">
                  <a:solidFill>
                    <a:srgbClr val="FF6600"/>
                  </a:solidFill>
                  <a:effectLst/>
                  <a:latin typeface="Avenir Black Oblique"/>
                  <a:ea typeface="ＭＳ 明朝"/>
                  <a:cs typeface="Avenir Black Oblique"/>
                </a:rPr>
                <a:t>Facilitating Shared Awareness</a:t>
              </a:r>
              <a:endParaRPr lang="en-US" sz="1000" dirty="0">
                <a:solidFill>
                  <a:srgbClr val="FF6600"/>
                </a:solidFill>
                <a:effectLst/>
                <a:latin typeface="Times"/>
                <a:ea typeface="ＭＳ 明朝"/>
                <a:cs typeface="Times New Roman"/>
              </a:endParaRPr>
            </a:p>
          </p:txBody>
        </p:sp>
      </p:grpSp>
      <p:sp>
        <p:nvSpPr>
          <p:cNvPr id="11" name="TextBox 10"/>
          <p:cNvSpPr txBox="1"/>
          <p:nvPr/>
        </p:nvSpPr>
        <p:spPr>
          <a:xfrm>
            <a:off x="1397000" y="6563871"/>
            <a:ext cx="6680200" cy="261610"/>
          </a:xfrm>
          <a:prstGeom prst="rect">
            <a:avLst/>
          </a:prstGeom>
          <a:noFill/>
        </p:spPr>
        <p:txBody>
          <a:bodyPr wrap="square" rtlCol="0">
            <a:spAutoFit/>
          </a:bodyPr>
          <a:lstStyle/>
          <a:p>
            <a:pPr algn="ctr"/>
            <a:r>
              <a:rPr lang="en-US" sz="1100" dirty="0" smtClean="0"/>
              <a:t>California SNAP-Ed ToP Facilitation Virtual Mentoring Project</a:t>
            </a:r>
            <a:endParaRPr lang="en-US" sz="1100" dirty="0"/>
          </a:p>
        </p:txBody>
      </p:sp>
    </p:spTree>
    <p:extLst>
      <p:ext uri="{BB962C8B-B14F-4D97-AF65-F5344CB8AC3E}">
        <p14:creationId xmlns:p14="http://schemas.microsoft.com/office/powerpoint/2010/main" val="78374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1053" y="184549"/>
            <a:ext cx="8101261" cy="1569660"/>
          </a:xfrm>
          <a:prstGeom prst="rect">
            <a:avLst/>
          </a:prstGeom>
        </p:spPr>
        <p:txBody>
          <a:bodyPr wrap="square">
            <a:spAutoFit/>
          </a:bodyPr>
          <a:lstStyle/>
          <a:p>
            <a:r>
              <a:rPr lang="en-US" sz="3200" b="1" dirty="0">
                <a:solidFill>
                  <a:srgbClr val="FF6600"/>
                </a:solidFill>
              </a:rPr>
              <a:t>Focused Conversation</a:t>
            </a:r>
            <a:endParaRPr lang="en-US" sz="3200" dirty="0">
              <a:solidFill>
                <a:srgbClr val="FF6600"/>
              </a:solidFill>
            </a:endParaRPr>
          </a:p>
          <a:p>
            <a:r>
              <a:rPr lang="en-US" sz="2400" dirty="0"/>
              <a:t> </a:t>
            </a:r>
            <a:endParaRPr lang="en-US" sz="1000" dirty="0"/>
          </a:p>
          <a:p>
            <a:r>
              <a:rPr lang="en-US" sz="2000" dirty="0"/>
              <a:t>Focused Conversation follows a neurological journey represented by the four steps below.  ToP refers to these as ORID. </a:t>
            </a:r>
          </a:p>
        </p:txBody>
      </p:sp>
      <p:sp>
        <p:nvSpPr>
          <p:cNvPr id="4" name="Rectangle 3"/>
          <p:cNvSpPr/>
          <p:nvPr/>
        </p:nvSpPr>
        <p:spPr>
          <a:xfrm>
            <a:off x="240631" y="6175588"/>
            <a:ext cx="8689474" cy="461665"/>
          </a:xfrm>
          <a:prstGeom prst="rect">
            <a:avLst/>
          </a:prstGeom>
        </p:spPr>
        <p:txBody>
          <a:bodyPr wrap="square">
            <a:spAutoFit/>
          </a:bodyPr>
          <a:lstStyle/>
          <a:p>
            <a:r>
              <a:rPr lang="en-US" sz="1200" dirty="0" smtClean="0"/>
              <a:t>Images on the cover page, this and next two pages from Dendros Group, from their Good Work Tool set. </a:t>
            </a:r>
          </a:p>
          <a:p>
            <a:r>
              <a:rPr lang="en-US" sz="1200" dirty="0" smtClean="0"/>
              <a:t>See </a:t>
            </a:r>
            <a:r>
              <a:rPr lang="en-US" sz="1200" u="sng" dirty="0" smtClean="0">
                <a:hlinkClick r:id="rId2"/>
              </a:rPr>
              <a:t>http://dendros.com/good-work-tools/</a:t>
            </a:r>
            <a:endParaRPr lang="en-US" sz="1200" dirty="0"/>
          </a:p>
        </p:txBody>
      </p:sp>
      <p:pic>
        <p:nvPicPr>
          <p:cNvPr id="7" name="Picture 6"/>
          <p:cNvPicPr/>
          <p:nvPr/>
        </p:nvPicPr>
        <p:blipFill rotWithShape="1">
          <a:blip r:embed="rId3">
            <a:extLst>
              <a:ext uri="{28A0092B-C50C-407E-A947-70E740481C1C}">
                <a14:useLocalDpi xmlns:a14="http://schemas.microsoft.com/office/drawing/2010/main" val="0"/>
              </a:ext>
            </a:extLst>
          </a:blip>
          <a:srcRect b="9481"/>
          <a:stretch/>
        </p:blipFill>
        <p:spPr bwMode="auto">
          <a:xfrm>
            <a:off x="6722110" y="3928177"/>
            <a:ext cx="2279650" cy="1466215"/>
          </a:xfrm>
          <a:prstGeom prst="rect">
            <a:avLst/>
          </a:prstGeom>
          <a:noFill/>
          <a:ln>
            <a:noFill/>
          </a:ln>
          <a:extLst>
            <a:ext uri="{53640926-AAD7-44d8-BBD7-CCE9431645EC}">
              <a14:shadowObscured xmlns:a14="http://schemas.microsoft.com/office/drawing/2010/main"/>
            </a:ext>
          </a:extLst>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142240" y="1675448"/>
            <a:ext cx="2413000" cy="1854200"/>
          </a:xfrm>
          <a:prstGeom prst="rect">
            <a:avLst/>
          </a:prstGeom>
          <a:noFill/>
          <a:ln>
            <a:noFill/>
          </a:ln>
        </p:spPr>
      </p:pic>
      <p:pic>
        <p:nvPicPr>
          <p:cNvPr id="9" name="Picture 8"/>
          <p:cNvPicPr/>
          <p:nvPr/>
        </p:nvPicPr>
        <p:blipFill>
          <a:blip r:embed="rId5">
            <a:extLst>
              <a:ext uri="{28A0092B-C50C-407E-A947-70E740481C1C}">
                <a14:useLocalDpi xmlns:a14="http://schemas.microsoft.com/office/drawing/2010/main" val="0"/>
              </a:ext>
            </a:extLst>
          </a:blip>
          <a:srcRect/>
          <a:stretch>
            <a:fillRect/>
          </a:stretch>
        </p:blipFill>
        <p:spPr bwMode="auto">
          <a:xfrm>
            <a:off x="645862" y="3796732"/>
            <a:ext cx="2317750" cy="1597660"/>
          </a:xfrm>
          <a:prstGeom prst="rect">
            <a:avLst/>
          </a:prstGeom>
          <a:noFill/>
          <a:ln>
            <a:noFill/>
          </a:ln>
        </p:spPr>
      </p:pic>
      <p:pic>
        <p:nvPicPr>
          <p:cNvPr id="10" name="Picture 9"/>
          <p:cNvPicPr/>
          <p:nvPr/>
        </p:nvPicPr>
        <p:blipFill>
          <a:blip r:embed="rId6">
            <a:extLst>
              <a:ext uri="{28A0092B-C50C-407E-A947-70E740481C1C}">
                <a14:useLocalDpi xmlns:a14="http://schemas.microsoft.com/office/drawing/2010/main" val="0"/>
              </a:ext>
            </a:extLst>
          </a:blip>
          <a:srcRect/>
          <a:stretch>
            <a:fillRect/>
          </a:stretch>
        </p:blipFill>
        <p:spPr bwMode="auto">
          <a:xfrm>
            <a:off x="6722110" y="1754209"/>
            <a:ext cx="2056765" cy="1851025"/>
          </a:xfrm>
          <a:prstGeom prst="rect">
            <a:avLst/>
          </a:prstGeom>
          <a:noFill/>
          <a:ln>
            <a:noFill/>
          </a:ln>
        </p:spPr>
      </p:pic>
      <p:pic>
        <p:nvPicPr>
          <p:cNvPr id="13" name="Picture 12"/>
          <p:cNvPicPr>
            <a:picLocks noChangeAspect="1"/>
          </p:cNvPicPr>
          <p:nvPr/>
        </p:nvPicPr>
        <p:blipFill rotWithShape="1">
          <a:blip r:embed="rId7"/>
          <a:srcRect/>
          <a:stretch/>
        </p:blipFill>
        <p:spPr>
          <a:xfrm>
            <a:off x="2963612" y="1962134"/>
            <a:ext cx="3576888" cy="3669195"/>
          </a:xfrm>
          <a:prstGeom prst="rect">
            <a:avLst/>
          </a:prstGeom>
          <a:ln w="6350" cap="sq" cmpd="sng">
            <a:solidFill>
              <a:srgbClr val="000000"/>
            </a:solidFill>
            <a:prstDash val="solid"/>
            <a:miter lim="800000"/>
          </a:ln>
          <a:effectLst>
            <a:outerShdw blurRad="50800" dist="38100" dir="2700000" algn="tl" rotWithShape="0">
              <a:srgbClr val="000000">
                <a:alpha val="43000"/>
              </a:srgbClr>
            </a:outerShdw>
          </a:effectLst>
        </p:spPr>
      </p:pic>
      <p:sp>
        <p:nvSpPr>
          <p:cNvPr id="11" name="TextBox 10"/>
          <p:cNvSpPr txBox="1"/>
          <p:nvPr/>
        </p:nvSpPr>
        <p:spPr>
          <a:xfrm>
            <a:off x="1397000" y="6563871"/>
            <a:ext cx="6680200" cy="261610"/>
          </a:xfrm>
          <a:prstGeom prst="rect">
            <a:avLst/>
          </a:prstGeom>
          <a:noFill/>
        </p:spPr>
        <p:txBody>
          <a:bodyPr wrap="square" rtlCol="0">
            <a:spAutoFit/>
          </a:bodyPr>
          <a:lstStyle/>
          <a:p>
            <a:pPr algn="ctr"/>
            <a:r>
              <a:rPr lang="en-US" sz="1100" dirty="0" smtClean="0"/>
              <a:t>California SNAP-Ed ToP Facilitation Virtual Mentoring Project</a:t>
            </a:r>
            <a:endParaRPr lang="en-US" sz="1100" dirty="0"/>
          </a:p>
        </p:txBody>
      </p:sp>
    </p:spTree>
    <p:extLst>
      <p:ext uri="{BB962C8B-B14F-4D97-AF65-F5344CB8AC3E}">
        <p14:creationId xmlns:p14="http://schemas.microsoft.com/office/powerpoint/2010/main" val="3864073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4315" y="305942"/>
            <a:ext cx="8542421" cy="1292662"/>
          </a:xfrm>
          <a:prstGeom prst="rect">
            <a:avLst/>
          </a:prstGeom>
        </p:spPr>
        <p:txBody>
          <a:bodyPr wrap="square">
            <a:spAutoFit/>
          </a:bodyPr>
          <a:lstStyle/>
          <a:p>
            <a:r>
              <a:rPr lang="en-US" sz="2400" b="1" dirty="0">
                <a:solidFill>
                  <a:srgbClr val="FF6600"/>
                </a:solidFill>
              </a:rPr>
              <a:t>Focused Conversation</a:t>
            </a:r>
            <a:endParaRPr lang="en-US" sz="2400" dirty="0">
              <a:solidFill>
                <a:srgbClr val="FF6600"/>
              </a:solidFill>
            </a:endParaRPr>
          </a:p>
          <a:p>
            <a:r>
              <a:rPr lang="en-US" dirty="0"/>
              <a:t>Focused conversation not only mirrors the way the brain functions, it helps the group journey together, providing an opportunity for the group to take all the data and establish deeper understanding and shared awareness.</a:t>
            </a:r>
          </a:p>
        </p:txBody>
      </p:sp>
      <p:sp>
        <p:nvSpPr>
          <p:cNvPr id="4" name="Rectangle 3"/>
          <p:cNvSpPr/>
          <p:nvPr/>
        </p:nvSpPr>
        <p:spPr>
          <a:xfrm>
            <a:off x="494632" y="1701543"/>
            <a:ext cx="1457158" cy="4185761"/>
          </a:xfrm>
          <a:prstGeom prst="rect">
            <a:avLst/>
          </a:prstGeom>
        </p:spPr>
        <p:txBody>
          <a:bodyPr wrap="square">
            <a:spAutoFit/>
          </a:bodyPr>
          <a:lstStyle/>
          <a:p>
            <a:r>
              <a:rPr lang="en-US" sz="1400" b="1" dirty="0"/>
              <a:t>Do:</a:t>
            </a:r>
            <a:endParaRPr lang="en-US" sz="1400" dirty="0"/>
          </a:p>
          <a:p>
            <a:r>
              <a:rPr lang="en-US" sz="1400" dirty="0"/>
              <a:t>Affirm participation.</a:t>
            </a:r>
          </a:p>
          <a:p>
            <a:r>
              <a:rPr lang="en-US" sz="1400" dirty="0"/>
              <a:t>Remain neutral.</a:t>
            </a:r>
          </a:p>
          <a:p>
            <a:r>
              <a:rPr lang="en-US" sz="1400" dirty="0"/>
              <a:t>Get everyone's answer on the initial (objective) question - which is always VERY easy to answer.</a:t>
            </a:r>
          </a:p>
          <a:p>
            <a:r>
              <a:rPr lang="en-US" sz="1400" dirty="0"/>
              <a:t> </a:t>
            </a:r>
          </a:p>
          <a:p>
            <a:r>
              <a:rPr lang="en-US" sz="1400" b="1" dirty="0"/>
              <a:t>Don't:</a:t>
            </a:r>
            <a:endParaRPr lang="en-US" sz="1400" dirty="0"/>
          </a:p>
          <a:p>
            <a:r>
              <a:rPr lang="en-US" sz="1400" dirty="0"/>
              <a:t>Ask yes/no or why questions.</a:t>
            </a:r>
          </a:p>
          <a:p>
            <a:r>
              <a:rPr lang="en-US" sz="1400" dirty="0"/>
              <a:t>Paraphrase what has been said. If a summary is needed, let the group do it</a:t>
            </a:r>
            <a:r>
              <a:rPr lang="en-US" sz="1400" dirty="0" smtClean="0">
                <a:effectLst/>
              </a:rPr>
              <a:t> </a:t>
            </a:r>
            <a:endParaRPr lang="en-US" sz="14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069515" y="1892043"/>
            <a:ext cx="1202690" cy="1550035"/>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069515" y="3867963"/>
            <a:ext cx="1235075" cy="1740535"/>
          </a:xfrm>
          <a:prstGeom prst="rect">
            <a:avLst/>
          </a:prstGeom>
          <a:noFill/>
          <a:ln>
            <a:noFill/>
          </a:ln>
        </p:spPr>
      </p:pic>
      <p:pic>
        <p:nvPicPr>
          <p:cNvPr id="7" name="Picture 6"/>
          <p:cNvPicPr>
            <a:picLocks noChangeAspect="1"/>
          </p:cNvPicPr>
          <p:nvPr/>
        </p:nvPicPr>
        <p:blipFill>
          <a:blip r:embed="rId4"/>
          <a:stretch>
            <a:fillRect/>
          </a:stretch>
        </p:blipFill>
        <p:spPr>
          <a:xfrm>
            <a:off x="3304590" y="1844425"/>
            <a:ext cx="3836390" cy="4200676"/>
          </a:xfrm>
          <a:prstGeom prst="rect">
            <a:avLst/>
          </a:prstGeom>
        </p:spPr>
      </p:pic>
      <p:pic>
        <p:nvPicPr>
          <p:cNvPr id="10" name="Picture 9"/>
          <p:cNvPicPr/>
          <p:nvPr/>
        </p:nvPicPr>
        <p:blipFill>
          <a:blip r:embed="rId5">
            <a:extLst>
              <a:ext uri="{28A0092B-C50C-407E-A947-70E740481C1C}">
                <a14:useLocalDpi xmlns:a14="http://schemas.microsoft.com/office/drawing/2010/main" val="0"/>
              </a:ext>
            </a:extLst>
          </a:blip>
          <a:srcRect/>
          <a:stretch>
            <a:fillRect/>
          </a:stretch>
        </p:blipFill>
        <p:spPr bwMode="auto">
          <a:xfrm>
            <a:off x="7230176" y="3976548"/>
            <a:ext cx="1686560" cy="1631950"/>
          </a:xfrm>
          <a:prstGeom prst="rect">
            <a:avLst/>
          </a:prstGeom>
          <a:noFill/>
          <a:ln>
            <a:noFill/>
          </a:ln>
        </p:spPr>
      </p:pic>
      <p:pic>
        <p:nvPicPr>
          <p:cNvPr id="11" name="Picture 10"/>
          <p:cNvPicPr>
            <a:picLocks noChangeAspect="1"/>
          </p:cNvPicPr>
          <p:nvPr/>
        </p:nvPicPr>
        <p:blipFill>
          <a:blip r:embed="rId6"/>
          <a:stretch>
            <a:fillRect/>
          </a:stretch>
        </p:blipFill>
        <p:spPr>
          <a:xfrm>
            <a:off x="7034155" y="1844425"/>
            <a:ext cx="1895281" cy="1981200"/>
          </a:xfrm>
          <a:prstGeom prst="rect">
            <a:avLst/>
          </a:prstGeom>
        </p:spPr>
      </p:pic>
      <p:sp>
        <p:nvSpPr>
          <p:cNvPr id="9" name="TextBox 8"/>
          <p:cNvSpPr txBox="1"/>
          <p:nvPr/>
        </p:nvSpPr>
        <p:spPr>
          <a:xfrm>
            <a:off x="1397000" y="6563871"/>
            <a:ext cx="6680200" cy="261610"/>
          </a:xfrm>
          <a:prstGeom prst="rect">
            <a:avLst/>
          </a:prstGeom>
          <a:noFill/>
        </p:spPr>
        <p:txBody>
          <a:bodyPr wrap="square" rtlCol="0">
            <a:spAutoFit/>
          </a:bodyPr>
          <a:lstStyle/>
          <a:p>
            <a:pPr algn="ctr"/>
            <a:r>
              <a:rPr lang="en-US" sz="1100" dirty="0" smtClean="0"/>
              <a:t>California SNAP-Ed ToP Facilitation Virtual Mentoring Project</a:t>
            </a:r>
            <a:endParaRPr lang="en-US" sz="1100" dirty="0"/>
          </a:p>
        </p:txBody>
      </p:sp>
    </p:spTree>
    <p:extLst>
      <p:ext uri="{BB962C8B-B14F-4D97-AF65-F5344CB8AC3E}">
        <p14:creationId xmlns:p14="http://schemas.microsoft.com/office/powerpoint/2010/main" val="50496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7893" y="386834"/>
            <a:ext cx="5520862" cy="461665"/>
          </a:xfrm>
          <a:prstGeom prst="rect">
            <a:avLst/>
          </a:prstGeom>
        </p:spPr>
        <p:txBody>
          <a:bodyPr wrap="none">
            <a:spAutoFit/>
          </a:bodyPr>
          <a:lstStyle/>
          <a:p>
            <a:r>
              <a:rPr lang="en-US" sz="2400" b="1" dirty="0">
                <a:solidFill>
                  <a:srgbClr val="FF6600"/>
                </a:solidFill>
              </a:rPr>
              <a:t>Focused Conversation - Sample Questions</a:t>
            </a:r>
            <a:r>
              <a:rPr lang="en-US" sz="2400" dirty="0" smtClean="0">
                <a:solidFill>
                  <a:srgbClr val="FF6600"/>
                </a:solidFill>
                <a:effectLst/>
              </a:rPr>
              <a:t> </a:t>
            </a:r>
            <a:endParaRPr lang="en-US" sz="2400" dirty="0">
              <a:solidFill>
                <a:srgbClr val="FF66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69688240"/>
              </p:ext>
            </p:extLst>
          </p:nvPr>
        </p:nvGraphicFramePr>
        <p:xfrm>
          <a:off x="764091" y="819666"/>
          <a:ext cx="7719508" cy="5196332"/>
        </p:xfrm>
        <a:graphic>
          <a:graphicData uri="http://schemas.openxmlformats.org/drawingml/2006/table">
            <a:tbl>
              <a:tblPr firstRow="1" bandRow="1">
                <a:tableStyleId>{5C22544A-7EE6-4342-B048-85BDC9FD1C3A}</a:tableStyleId>
              </a:tblPr>
              <a:tblGrid>
                <a:gridCol w="3859754"/>
                <a:gridCol w="3859754"/>
              </a:tblGrid>
              <a:tr h="370840">
                <a:tc>
                  <a:txBody>
                    <a:bodyPr/>
                    <a:lstStyle/>
                    <a:p>
                      <a:pPr marL="0" marR="0" algn="ctr">
                        <a:lnSpc>
                          <a:spcPct val="90000"/>
                        </a:lnSpc>
                        <a:spcBef>
                          <a:spcPts val="0"/>
                        </a:spcBef>
                        <a:spcAft>
                          <a:spcPts val="0"/>
                        </a:spcAft>
                      </a:pPr>
                      <a:r>
                        <a:rPr lang="en-US" sz="1800" b="1">
                          <a:solidFill>
                            <a:srgbClr val="FFFFFF"/>
                          </a:solidFill>
                          <a:effectLst/>
                          <a:latin typeface="Calibri"/>
                          <a:ea typeface="Cambria"/>
                          <a:cs typeface="Times New Roman"/>
                        </a:rPr>
                        <a:t>1. What?</a:t>
                      </a:r>
                      <a:r>
                        <a:rPr lang="en-US" sz="1800">
                          <a:solidFill>
                            <a:srgbClr val="FFFFFF"/>
                          </a:solidFill>
                          <a:effectLst/>
                          <a:latin typeface="Calibri"/>
                          <a:ea typeface="Cambria"/>
                          <a:cs typeface="Times New Roman"/>
                        </a:rPr>
                        <a:t>  (Objective)</a:t>
                      </a:r>
                      <a:endParaRPr lang="en-US" sz="1200">
                        <a:effectLst/>
                        <a:latin typeface="Cambria"/>
                        <a:ea typeface="Cambria"/>
                        <a:cs typeface="Times New Roman"/>
                      </a:endParaRPr>
                    </a:p>
                  </a:txBody>
                  <a:tcPr marL="68580" marR="68580" marT="0" marB="0" anchor="ctr">
                    <a:solidFill>
                      <a:schemeClr val="tx1"/>
                    </a:solidFill>
                  </a:tcPr>
                </a:tc>
                <a:tc>
                  <a:txBody>
                    <a:bodyPr/>
                    <a:lstStyle/>
                    <a:p>
                      <a:pPr marL="0" marR="0" algn="ctr">
                        <a:lnSpc>
                          <a:spcPct val="90000"/>
                        </a:lnSpc>
                        <a:spcBef>
                          <a:spcPts val="0"/>
                        </a:spcBef>
                        <a:spcAft>
                          <a:spcPts val="0"/>
                        </a:spcAft>
                      </a:pPr>
                      <a:r>
                        <a:rPr lang="en-US" sz="1800" b="1" dirty="0">
                          <a:solidFill>
                            <a:srgbClr val="FFFFFF"/>
                          </a:solidFill>
                          <a:effectLst/>
                          <a:latin typeface="Calibri"/>
                          <a:ea typeface="Cambria"/>
                          <a:cs typeface="Times New Roman"/>
                        </a:rPr>
                        <a:t>3. So What?</a:t>
                      </a:r>
                      <a:r>
                        <a:rPr lang="en-US" sz="1800" dirty="0">
                          <a:solidFill>
                            <a:srgbClr val="FFFFFF"/>
                          </a:solidFill>
                          <a:effectLst/>
                          <a:latin typeface="Calibri"/>
                          <a:ea typeface="Cambria"/>
                          <a:cs typeface="Times New Roman"/>
                        </a:rPr>
                        <a:t> (Interpretive)</a:t>
                      </a:r>
                      <a:endParaRPr lang="en-US" sz="1200" dirty="0">
                        <a:effectLst/>
                        <a:latin typeface="Cambria"/>
                        <a:ea typeface="Cambria"/>
                        <a:cs typeface="Times New Roman"/>
                      </a:endParaRPr>
                    </a:p>
                  </a:txBody>
                  <a:tcPr marL="68580" marR="68580" marT="0" marB="0" anchor="ctr">
                    <a:solidFill>
                      <a:schemeClr val="tx1"/>
                    </a:solidFill>
                  </a:tcPr>
                </a:tc>
              </a:tr>
              <a:tr h="370840">
                <a:tc>
                  <a:txBody>
                    <a:bodyPr/>
                    <a:lstStyle/>
                    <a:p>
                      <a:pPr marL="0" marR="0" algn="ctr">
                        <a:lnSpc>
                          <a:spcPct val="90000"/>
                        </a:lnSpc>
                        <a:spcBef>
                          <a:spcPts val="0"/>
                        </a:spcBef>
                        <a:spcAft>
                          <a:spcPts val="600"/>
                        </a:spcAft>
                      </a:pPr>
                      <a:r>
                        <a:rPr lang="en-US" sz="1400" dirty="0">
                          <a:effectLst/>
                          <a:latin typeface="Calibri"/>
                          <a:ea typeface="Cambria"/>
                          <a:cs typeface="Times New Roman"/>
                        </a:rPr>
                        <a:t>What happened?</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did you see or hear?</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Who was there?</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are some things we did?</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do you notice about this?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facts do we know</a:t>
                      </a:r>
                      <a:r>
                        <a:rPr lang="en-US" sz="1400" dirty="0" smtClean="0">
                          <a:effectLst/>
                          <a:latin typeface="Calibri"/>
                          <a:ea typeface="Cambria"/>
                          <a:cs typeface="Times New Roman"/>
                        </a:rPr>
                        <a:t>?</a:t>
                      </a:r>
                      <a:endParaRPr lang="en-US" sz="1200" dirty="0" smtClean="0">
                        <a:effectLst/>
                        <a:latin typeface="Cambria"/>
                        <a:ea typeface="Cambria"/>
                        <a:cs typeface="Times New Roman"/>
                      </a:endParaRPr>
                    </a:p>
                    <a:p>
                      <a:pPr marL="0" marR="0" algn="ctr">
                        <a:lnSpc>
                          <a:spcPct val="90000"/>
                        </a:lnSpc>
                        <a:spcBef>
                          <a:spcPts val="0"/>
                        </a:spcBef>
                        <a:spcAft>
                          <a:spcPts val="600"/>
                        </a:spcAft>
                      </a:pPr>
                      <a:r>
                        <a:rPr lang="en-US" sz="900" dirty="0">
                          <a:effectLst/>
                          <a:latin typeface="Calibri"/>
                          <a:ea typeface="Cambria"/>
                          <a:cs typeface="Times New Roman"/>
                        </a:rPr>
                        <a:t> </a:t>
                      </a:r>
                      <a:endParaRPr lang="en-US" sz="9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(Remember to go around the group on the first question to cultivate participation:  e.g., What's one thing you saw or heard?)</a:t>
                      </a:r>
                      <a:endParaRPr lang="en-US" sz="1200" dirty="0">
                        <a:effectLst/>
                        <a:latin typeface="Cambria"/>
                        <a:ea typeface="Cambria"/>
                        <a:cs typeface="Times New Roman"/>
                      </a:endParaRPr>
                    </a:p>
                  </a:txBody>
                  <a:tcPr marL="68580" marR="68580" marT="0" marB="0">
                    <a:solidFill>
                      <a:schemeClr val="bg1"/>
                    </a:solidFill>
                  </a:tcPr>
                </a:tc>
                <a:tc>
                  <a:txBody>
                    <a:bodyPr/>
                    <a:lstStyle/>
                    <a:p>
                      <a:pPr marL="0" marR="0" algn="ctr">
                        <a:lnSpc>
                          <a:spcPct val="90000"/>
                        </a:lnSpc>
                        <a:spcBef>
                          <a:spcPts val="0"/>
                        </a:spcBef>
                        <a:spcAft>
                          <a:spcPts val="600"/>
                        </a:spcAft>
                      </a:pPr>
                      <a:r>
                        <a:rPr lang="en-US" sz="1400" dirty="0">
                          <a:effectLst/>
                          <a:latin typeface="Calibri"/>
                          <a:ea typeface="Cambria"/>
                          <a:cs typeface="Times New Roman"/>
                        </a:rPr>
                        <a:t>What is the significance of this?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options are open to us?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insights are beginning to emerge?</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kind of changes would we need to make?</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How well have we lived up to our expectations?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new vantage point does this give us?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underlies these issues?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are we being compelled to consider?</a:t>
                      </a:r>
                      <a:endParaRPr lang="en-US" sz="1200" dirty="0">
                        <a:effectLst/>
                        <a:latin typeface="Cambria"/>
                        <a:ea typeface="Cambria"/>
                        <a:cs typeface="Times New Roman"/>
                      </a:endParaRPr>
                    </a:p>
                  </a:txBody>
                  <a:tcPr marL="68580" marR="68580" marT="0" marB="0">
                    <a:solidFill>
                      <a:schemeClr val="bg1"/>
                    </a:solidFill>
                  </a:tcPr>
                </a:tc>
              </a:tr>
              <a:tr h="370840">
                <a:tc>
                  <a:txBody>
                    <a:bodyPr/>
                    <a:lstStyle/>
                    <a:p>
                      <a:pPr marL="0" marR="0" algn="ctr">
                        <a:lnSpc>
                          <a:spcPct val="90000"/>
                        </a:lnSpc>
                        <a:spcBef>
                          <a:spcPts val="0"/>
                        </a:spcBef>
                        <a:spcAft>
                          <a:spcPts val="0"/>
                        </a:spcAft>
                      </a:pPr>
                      <a:r>
                        <a:rPr lang="en-US" sz="1800" b="1">
                          <a:solidFill>
                            <a:srgbClr val="FFFFFF"/>
                          </a:solidFill>
                          <a:effectLst/>
                          <a:latin typeface="Calibri"/>
                          <a:ea typeface="Cambria"/>
                          <a:cs typeface="Times New Roman"/>
                        </a:rPr>
                        <a:t>2. Gut?</a:t>
                      </a:r>
                      <a:r>
                        <a:rPr lang="en-US" sz="1800">
                          <a:solidFill>
                            <a:srgbClr val="FFFFFF"/>
                          </a:solidFill>
                          <a:effectLst/>
                          <a:latin typeface="Calibri"/>
                          <a:ea typeface="Cambria"/>
                          <a:cs typeface="Times New Roman"/>
                        </a:rPr>
                        <a:t>  (Reflective)</a:t>
                      </a:r>
                      <a:endParaRPr lang="en-US" sz="1200">
                        <a:effectLst/>
                        <a:latin typeface="Cambria"/>
                        <a:ea typeface="Cambria"/>
                        <a:cs typeface="Times New Roman"/>
                      </a:endParaRPr>
                    </a:p>
                  </a:txBody>
                  <a:tcPr marL="68580" marR="68580" marT="0" marB="0" anchor="ctr">
                    <a:solidFill>
                      <a:srgbClr val="000000"/>
                    </a:solidFill>
                  </a:tcPr>
                </a:tc>
                <a:tc>
                  <a:txBody>
                    <a:bodyPr/>
                    <a:lstStyle/>
                    <a:p>
                      <a:pPr marL="0" marR="0" algn="ctr">
                        <a:lnSpc>
                          <a:spcPct val="90000"/>
                        </a:lnSpc>
                        <a:spcBef>
                          <a:spcPts val="0"/>
                        </a:spcBef>
                        <a:spcAft>
                          <a:spcPts val="0"/>
                        </a:spcAft>
                      </a:pPr>
                      <a:r>
                        <a:rPr lang="en-US" sz="1800" b="1" dirty="0">
                          <a:solidFill>
                            <a:srgbClr val="FFFFFF"/>
                          </a:solidFill>
                          <a:effectLst/>
                          <a:latin typeface="Calibri"/>
                          <a:ea typeface="Cambria"/>
                          <a:cs typeface="Times New Roman"/>
                        </a:rPr>
                        <a:t>4. Now What?</a:t>
                      </a:r>
                      <a:r>
                        <a:rPr lang="en-US" sz="1800" dirty="0">
                          <a:solidFill>
                            <a:srgbClr val="FFFFFF"/>
                          </a:solidFill>
                          <a:effectLst/>
                          <a:latin typeface="Calibri"/>
                          <a:ea typeface="Cambria"/>
                          <a:cs typeface="Times New Roman"/>
                        </a:rPr>
                        <a:t>  (Decisional)</a:t>
                      </a:r>
                      <a:endParaRPr lang="en-US" sz="1200" dirty="0">
                        <a:effectLst/>
                        <a:latin typeface="Cambria"/>
                        <a:ea typeface="Cambria"/>
                        <a:cs typeface="Times New Roman"/>
                      </a:endParaRPr>
                    </a:p>
                  </a:txBody>
                  <a:tcPr marL="68580" marR="68580" marT="0" marB="0" anchor="ctr">
                    <a:solidFill>
                      <a:srgbClr val="000000"/>
                    </a:solidFill>
                  </a:tcPr>
                </a:tc>
              </a:tr>
              <a:tr h="370840">
                <a:tc>
                  <a:txBody>
                    <a:bodyPr/>
                    <a:lstStyle/>
                    <a:p>
                      <a:pPr marL="0" marR="0" algn="ctr">
                        <a:lnSpc>
                          <a:spcPct val="90000"/>
                        </a:lnSpc>
                        <a:spcBef>
                          <a:spcPts val="0"/>
                        </a:spcBef>
                        <a:spcAft>
                          <a:spcPts val="600"/>
                        </a:spcAft>
                      </a:pPr>
                      <a:r>
                        <a:rPr lang="en-US" sz="1400">
                          <a:effectLst/>
                          <a:latin typeface="Calibri"/>
                          <a:ea typeface="Cambria"/>
                          <a:cs typeface="Times New Roman"/>
                        </a:rPr>
                        <a:t>Where were you surprised?</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Where were you concerned?</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What was annoying?</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What was inspiring or hopeful?</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What was easy or difficult?</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Where were you engaged or not engaged?</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When where you bored?</a:t>
                      </a:r>
                      <a:endParaRPr lang="en-US" sz="1200">
                        <a:effectLst/>
                        <a:latin typeface="Cambria"/>
                        <a:ea typeface="Cambria"/>
                        <a:cs typeface="Times New Roman"/>
                      </a:endParaRPr>
                    </a:p>
                    <a:p>
                      <a:pPr marL="0" marR="0" algn="ctr">
                        <a:lnSpc>
                          <a:spcPct val="90000"/>
                        </a:lnSpc>
                        <a:spcBef>
                          <a:spcPts val="0"/>
                        </a:spcBef>
                        <a:spcAft>
                          <a:spcPts val="600"/>
                        </a:spcAft>
                      </a:pPr>
                      <a:r>
                        <a:rPr lang="en-US" sz="1400">
                          <a:effectLst/>
                          <a:latin typeface="Calibri"/>
                          <a:ea typeface="Cambria"/>
                          <a:cs typeface="Times New Roman"/>
                        </a:rPr>
                        <a:t>When were you excited?</a:t>
                      </a:r>
                      <a:endParaRPr lang="en-US" sz="1200">
                        <a:effectLst/>
                        <a:latin typeface="Cambria"/>
                        <a:ea typeface="Cambria"/>
                        <a:cs typeface="Times New Roman"/>
                      </a:endParaRPr>
                    </a:p>
                  </a:txBody>
                  <a:tcPr marL="68580" marR="68580" marT="0" marB="0">
                    <a:solidFill>
                      <a:schemeClr val="bg1"/>
                    </a:solidFill>
                  </a:tcPr>
                </a:tc>
                <a:tc>
                  <a:txBody>
                    <a:bodyPr/>
                    <a:lstStyle/>
                    <a:p>
                      <a:pPr marL="0" marR="0" algn="ctr">
                        <a:lnSpc>
                          <a:spcPct val="90000"/>
                        </a:lnSpc>
                        <a:spcBef>
                          <a:spcPts val="0"/>
                        </a:spcBef>
                        <a:spcAft>
                          <a:spcPts val="600"/>
                        </a:spcAft>
                      </a:pPr>
                      <a:r>
                        <a:rPr lang="en-US" sz="1400" dirty="0">
                          <a:effectLst/>
                          <a:latin typeface="Calibri"/>
                          <a:ea typeface="Cambria"/>
                          <a:cs typeface="Times New Roman"/>
                        </a:rPr>
                        <a:t>What are we going to do?</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are our next steps?</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Who will do it?  By when?</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will we do differently next time?</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What are we really committed to do?</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400" dirty="0">
                          <a:effectLst/>
                          <a:latin typeface="Calibri"/>
                          <a:ea typeface="Cambria"/>
                          <a:cs typeface="Times New Roman"/>
                        </a:rPr>
                        <a:t>How will we apply what we just learned?</a:t>
                      </a:r>
                      <a:endParaRPr lang="en-US" sz="1200" dirty="0">
                        <a:effectLst/>
                        <a:latin typeface="Cambria"/>
                        <a:ea typeface="Cambria"/>
                        <a:cs typeface="Times New Roman"/>
                      </a:endParaRPr>
                    </a:p>
                  </a:txBody>
                  <a:tcPr marL="68580" marR="68580" marT="0" marB="0">
                    <a:solidFill>
                      <a:schemeClr val="bg1"/>
                    </a:solidFill>
                  </a:tcPr>
                </a:tc>
              </a:tr>
            </a:tbl>
          </a:graphicData>
        </a:graphic>
      </p:graphicFrame>
      <p:sp>
        <p:nvSpPr>
          <p:cNvPr id="4" name="TextBox 3"/>
          <p:cNvSpPr txBox="1"/>
          <p:nvPr/>
        </p:nvSpPr>
        <p:spPr>
          <a:xfrm>
            <a:off x="1397000" y="6563871"/>
            <a:ext cx="6680200" cy="261610"/>
          </a:xfrm>
          <a:prstGeom prst="rect">
            <a:avLst/>
          </a:prstGeom>
          <a:noFill/>
        </p:spPr>
        <p:txBody>
          <a:bodyPr wrap="square" rtlCol="0">
            <a:spAutoFit/>
          </a:bodyPr>
          <a:lstStyle/>
          <a:p>
            <a:pPr algn="ctr"/>
            <a:r>
              <a:rPr lang="en-US" sz="1100" dirty="0" smtClean="0"/>
              <a:t>California SNAP-Ed ToP Facilitation Virtual Mentoring Project</a:t>
            </a:r>
            <a:endParaRPr lang="en-US" sz="1100" dirty="0"/>
          </a:p>
        </p:txBody>
      </p:sp>
    </p:spTree>
    <p:extLst>
      <p:ext uri="{BB962C8B-B14F-4D97-AF65-F5344CB8AC3E}">
        <p14:creationId xmlns:p14="http://schemas.microsoft.com/office/powerpoint/2010/main" val="117576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5842"/>
            <a:ext cx="8534400" cy="2185213"/>
          </a:xfrm>
          <a:prstGeom prst="rect">
            <a:avLst/>
          </a:prstGeom>
        </p:spPr>
        <p:txBody>
          <a:bodyPr wrap="square">
            <a:spAutoFit/>
          </a:bodyPr>
          <a:lstStyle/>
          <a:p>
            <a:r>
              <a:rPr lang="en-US" sz="2400" b="1" dirty="0">
                <a:solidFill>
                  <a:srgbClr val="FF6600"/>
                </a:solidFill>
              </a:rPr>
              <a:t>Focused Conversation as a </a:t>
            </a:r>
            <a:r>
              <a:rPr lang="en-US" sz="2400" b="1" dirty="0" smtClean="0">
                <a:solidFill>
                  <a:srgbClr val="FF6600"/>
                </a:solidFill>
              </a:rPr>
              <a:t>Framework</a:t>
            </a:r>
            <a:endParaRPr lang="en-US" dirty="0"/>
          </a:p>
          <a:p>
            <a:r>
              <a:rPr lang="en-US" sz="1600" dirty="0"/>
              <a:t>Focused Conversation can be used in groups of any size.  Larger groups can be divided into small teams..... </a:t>
            </a:r>
            <a:endParaRPr lang="en-US" dirty="0"/>
          </a:p>
          <a:p>
            <a:pPr marL="285750" lvl="0" indent="-285750">
              <a:buFont typeface="Arial"/>
              <a:buChar char="•"/>
            </a:pPr>
            <a:r>
              <a:rPr lang="en-US" sz="1600" dirty="0"/>
              <a:t>Group conversation on a topic- help the group process the information together, as each person engages at questions designed to enable everyone to pay attention to information at each stage.  </a:t>
            </a:r>
          </a:p>
          <a:p>
            <a:pPr marL="285750" lvl="0" indent="-285750">
              <a:buFont typeface="Arial"/>
              <a:buChar char="•"/>
            </a:pPr>
            <a:r>
              <a:rPr lang="en-US" sz="1600" dirty="0"/>
              <a:t>Individual application - methodically think through an issue to be more mindful about influencing factors.</a:t>
            </a:r>
          </a:p>
          <a:p>
            <a:pPr marL="285750" lvl="0" indent="-285750">
              <a:buFont typeface="Arial"/>
              <a:buChar char="•"/>
            </a:pPr>
            <a:r>
              <a:rPr lang="en-US" sz="1600" dirty="0"/>
              <a:t>Structure for a larger event - </a:t>
            </a:r>
          </a:p>
        </p:txBody>
      </p:sp>
      <p:graphicFrame>
        <p:nvGraphicFramePr>
          <p:cNvPr id="3" name="Table 2"/>
          <p:cNvGraphicFramePr>
            <a:graphicFrameLocks noGrp="1"/>
          </p:cNvGraphicFramePr>
          <p:nvPr>
            <p:extLst>
              <p:ext uri="{D42A27DB-BD31-4B8C-83A1-F6EECF244321}">
                <p14:modId xmlns:p14="http://schemas.microsoft.com/office/powerpoint/2010/main" val="4256066040"/>
              </p:ext>
            </p:extLst>
          </p:nvPr>
        </p:nvGraphicFramePr>
        <p:xfrm>
          <a:off x="304800" y="2908300"/>
          <a:ext cx="8445500" cy="3432556"/>
        </p:xfrm>
        <a:graphic>
          <a:graphicData uri="http://schemas.openxmlformats.org/drawingml/2006/table">
            <a:tbl>
              <a:tblPr firstRow="1" bandRow="1">
                <a:tableStyleId>{5C22544A-7EE6-4342-B048-85BDC9FD1C3A}</a:tableStyleId>
              </a:tblPr>
              <a:tblGrid>
                <a:gridCol w="2111375"/>
                <a:gridCol w="2111375"/>
                <a:gridCol w="2111375"/>
                <a:gridCol w="2111375"/>
              </a:tblGrid>
              <a:tr h="370840">
                <a:tc gridSpan="2">
                  <a:txBody>
                    <a:bodyPr/>
                    <a:lstStyle/>
                    <a:p>
                      <a:pPr marL="0" marR="0" algn="ctr">
                        <a:lnSpc>
                          <a:spcPct val="90000"/>
                        </a:lnSpc>
                        <a:spcBef>
                          <a:spcPts val="0"/>
                        </a:spcBef>
                        <a:spcAft>
                          <a:spcPts val="900"/>
                        </a:spcAft>
                      </a:pPr>
                      <a:r>
                        <a:rPr lang="en-US" sz="1600" b="1">
                          <a:solidFill>
                            <a:srgbClr val="FF6600"/>
                          </a:solidFill>
                          <a:effectLst/>
                          <a:latin typeface="Calibri"/>
                          <a:ea typeface="Cambria"/>
                          <a:cs typeface="Times New Roman"/>
                        </a:rPr>
                        <a:t>Morning</a:t>
                      </a:r>
                      <a:endParaRPr lang="en-US" sz="1200">
                        <a:solidFill>
                          <a:srgbClr val="FF6600"/>
                        </a:solidFill>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marL="0" marR="0" algn="ctr">
                        <a:lnSpc>
                          <a:spcPct val="90000"/>
                        </a:lnSpc>
                        <a:spcBef>
                          <a:spcPts val="0"/>
                        </a:spcBef>
                        <a:spcAft>
                          <a:spcPts val="900"/>
                        </a:spcAft>
                      </a:pPr>
                      <a:r>
                        <a:rPr lang="en-US" sz="1600" b="1" dirty="0">
                          <a:solidFill>
                            <a:srgbClr val="FF6600"/>
                          </a:solidFill>
                          <a:effectLst/>
                          <a:latin typeface="Calibri"/>
                          <a:ea typeface="Cambria"/>
                          <a:cs typeface="Times New Roman"/>
                        </a:rPr>
                        <a:t>Afternoon</a:t>
                      </a:r>
                      <a:endParaRPr lang="en-US" sz="1200" dirty="0">
                        <a:solidFill>
                          <a:srgbClr val="FF6600"/>
                        </a:solidFill>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en-US"/>
                    </a:p>
                  </a:txBody>
                  <a:tcPr/>
                </a:tc>
              </a:tr>
              <a:tr h="370840">
                <a:tc>
                  <a:txBody>
                    <a:bodyPr/>
                    <a:lstStyle/>
                    <a:p>
                      <a:pPr marL="0" marR="0" algn="ctr">
                        <a:lnSpc>
                          <a:spcPct val="90000"/>
                        </a:lnSpc>
                        <a:spcBef>
                          <a:spcPts val="0"/>
                        </a:spcBef>
                        <a:spcAft>
                          <a:spcPts val="600"/>
                        </a:spcAft>
                      </a:pPr>
                      <a:r>
                        <a:rPr lang="en-US" sz="1600" dirty="0">
                          <a:effectLst/>
                          <a:latin typeface="Calibri"/>
                          <a:ea typeface="Cambria"/>
                          <a:cs typeface="Times New Roman"/>
                        </a:rPr>
                        <a:t>Before break</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600" b="1" dirty="0">
                          <a:effectLst/>
                          <a:latin typeface="Calibri"/>
                          <a:ea typeface="Cambria"/>
                          <a:cs typeface="Times New Roman"/>
                        </a:rPr>
                        <a:t>Objective</a:t>
                      </a:r>
                      <a:endParaRPr lang="en-US" sz="1200" dirty="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marR="0" algn="ctr">
                        <a:lnSpc>
                          <a:spcPct val="90000"/>
                        </a:lnSpc>
                        <a:spcBef>
                          <a:spcPts val="0"/>
                        </a:spcBef>
                        <a:spcAft>
                          <a:spcPts val="600"/>
                        </a:spcAft>
                      </a:pPr>
                      <a:r>
                        <a:rPr lang="en-US" sz="1600" dirty="0">
                          <a:effectLst/>
                          <a:latin typeface="Calibri"/>
                          <a:ea typeface="Cambria"/>
                          <a:cs typeface="Times New Roman"/>
                        </a:rPr>
                        <a:t>After Break</a:t>
                      </a:r>
                      <a:endParaRPr lang="en-US" sz="1200" dirty="0">
                        <a:effectLst/>
                        <a:latin typeface="Cambria"/>
                        <a:ea typeface="Cambria"/>
                        <a:cs typeface="Times New Roman"/>
                      </a:endParaRPr>
                    </a:p>
                    <a:p>
                      <a:pPr marL="0" marR="0" algn="ctr">
                        <a:lnSpc>
                          <a:spcPct val="90000"/>
                        </a:lnSpc>
                        <a:spcBef>
                          <a:spcPts val="0"/>
                        </a:spcBef>
                        <a:spcAft>
                          <a:spcPts val="600"/>
                        </a:spcAft>
                      </a:pPr>
                      <a:r>
                        <a:rPr lang="en-US" sz="1600" b="1" dirty="0">
                          <a:effectLst/>
                          <a:latin typeface="Calibri"/>
                          <a:ea typeface="Cambria"/>
                          <a:cs typeface="Times New Roman"/>
                        </a:rPr>
                        <a:t>Reflective</a:t>
                      </a:r>
                      <a:endParaRPr lang="en-US" sz="1200" dirty="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marR="0" algn="ctr">
                        <a:lnSpc>
                          <a:spcPct val="90000"/>
                        </a:lnSpc>
                        <a:spcBef>
                          <a:spcPts val="0"/>
                        </a:spcBef>
                        <a:spcAft>
                          <a:spcPts val="600"/>
                        </a:spcAft>
                      </a:pPr>
                      <a:r>
                        <a:rPr lang="en-US" sz="1600">
                          <a:effectLst/>
                          <a:latin typeface="Calibri"/>
                          <a:ea typeface="Cambria"/>
                          <a:cs typeface="Times New Roman"/>
                        </a:rPr>
                        <a:t>Before Break</a:t>
                      </a:r>
                      <a:endParaRPr lang="en-US" sz="1200">
                        <a:effectLst/>
                        <a:latin typeface="Cambria"/>
                        <a:ea typeface="Cambria"/>
                        <a:cs typeface="Times New Roman"/>
                      </a:endParaRPr>
                    </a:p>
                    <a:p>
                      <a:pPr marL="0" marR="0" algn="ctr">
                        <a:lnSpc>
                          <a:spcPct val="90000"/>
                        </a:lnSpc>
                        <a:spcBef>
                          <a:spcPts val="0"/>
                        </a:spcBef>
                        <a:spcAft>
                          <a:spcPts val="600"/>
                        </a:spcAft>
                      </a:pPr>
                      <a:r>
                        <a:rPr lang="en-US" sz="1600" b="1">
                          <a:effectLst/>
                          <a:latin typeface="Calibri"/>
                          <a:ea typeface="Cambria"/>
                          <a:cs typeface="Times New Roman"/>
                        </a:rPr>
                        <a:t>Interpretive</a:t>
                      </a:r>
                      <a:endParaRPr lang="en-US" sz="120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0" marR="0" algn="ctr">
                        <a:lnSpc>
                          <a:spcPct val="90000"/>
                        </a:lnSpc>
                        <a:spcBef>
                          <a:spcPts val="0"/>
                        </a:spcBef>
                        <a:spcAft>
                          <a:spcPts val="600"/>
                        </a:spcAft>
                      </a:pPr>
                      <a:r>
                        <a:rPr lang="en-US" sz="1600">
                          <a:effectLst/>
                          <a:latin typeface="Calibri"/>
                          <a:ea typeface="Cambria"/>
                          <a:cs typeface="Times New Roman"/>
                        </a:rPr>
                        <a:t>After Break</a:t>
                      </a:r>
                      <a:endParaRPr lang="en-US" sz="1200">
                        <a:effectLst/>
                        <a:latin typeface="Cambria"/>
                        <a:ea typeface="Cambria"/>
                        <a:cs typeface="Times New Roman"/>
                      </a:endParaRPr>
                    </a:p>
                    <a:p>
                      <a:pPr marL="0" marR="0" algn="ctr">
                        <a:lnSpc>
                          <a:spcPct val="90000"/>
                        </a:lnSpc>
                        <a:spcBef>
                          <a:spcPts val="0"/>
                        </a:spcBef>
                        <a:spcAft>
                          <a:spcPts val="600"/>
                        </a:spcAft>
                      </a:pPr>
                      <a:r>
                        <a:rPr lang="en-US" sz="1600" b="1">
                          <a:effectLst/>
                          <a:latin typeface="Calibri"/>
                          <a:ea typeface="Cambria"/>
                          <a:cs typeface="Times New Roman"/>
                        </a:rPr>
                        <a:t>Decisional</a:t>
                      </a:r>
                      <a:endParaRPr lang="en-US" sz="120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Share peoples' real life experience about the topic.</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Share what is known about the topic.</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Review the facts and data.</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Have relevant presentations or conversations.</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Review reports.</a:t>
                      </a:r>
                      <a:endParaRPr lang="en-US" sz="1200">
                        <a:effectLst/>
                        <a:latin typeface="Cambria"/>
                        <a:ea typeface="Cambria"/>
                        <a:cs typeface="Times New Roman"/>
                      </a:endParaRPr>
                    </a:p>
                    <a:p>
                      <a:pPr marL="0" marR="0">
                        <a:lnSpc>
                          <a:spcPct val="90000"/>
                        </a:lnSpc>
                        <a:spcBef>
                          <a:spcPts val="0"/>
                        </a:spcBef>
                        <a:spcAft>
                          <a:spcPts val="900"/>
                        </a:spcAft>
                      </a:pPr>
                      <a:r>
                        <a:rPr lang="en-US" sz="1200">
                          <a:effectLst/>
                          <a:latin typeface="Calibri"/>
                          <a:ea typeface="Cambria"/>
                          <a:cs typeface="Times New Roman"/>
                        </a:rPr>
                        <a:t> </a:t>
                      </a:r>
                      <a:endParaRPr lang="en-US" sz="120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Facilitate reactions to data, presentations or reports.</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Determine what people like and dislike or other feelings prompted by the data.</a:t>
                      </a:r>
                      <a:endParaRPr lang="en-US" sz="120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a:effectLst/>
                          <a:latin typeface="Calibri"/>
                          <a:ea typeface="Cambria"/>
                          <a:cs typeface="Times New Roman"/>
                        </a:rPr>
                        <a:t>Ask about relevant experiences from the past (associations).</a:t>
                      </a:r>
                      <a:endParaRPr lang="en-US" sz="120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Discuss meaning, significance and implications.</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Surface best practices.</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Brainstorm possible responses.</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Evaluate and prioritize options.</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Determine missing pieces that need to be addressed.</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Discuss lessons learned.</a:t>
                      </a:r>
                      <a:endParaRPr lang="en-US" sz="1200" dirty="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Determine what actions the group will take.  (Choosing no action is a decision.)</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Facilitate individual resolve in relation to the topic.</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Create group resolve.</a:t>
                      </a:r>
                      <a:endParaRPr lang="en-US" sz="1200" dirty="0">
                        <a:effectLst/>
                        <a:latin typeface="Cambria"/>
                        <a:ea typeface="Cambria"/>
                        <a:cs typeface="Times New Roman"/>
                      </a:endParaRPr>
                    </a:p>
                    <a:p>
                      <a:pPr marL="342900" marR="0" lvl="0" indent="-342900">
                        <a:lnSpc>
                          <a:spcPct val="90000"/>
                        </a:lnSpc>
                        <a:spcBef>
                          <a:spcPts val="0"/>
                        </a:spcBef>
                        <a:spcAft>
                          <a:spcPts val="900"/>
                        </a:spcAft>
                        <a:buFont typeface="Arial"/>
                        <a:buChar char="•"/>
                      </a:pPr>
                      <a:r>
                        <a:rPr lang="en-US" sz="1200" dirty="0">
                          <a:effectLst/>
                          <a:latin typeface="Calibri"/>
                          <a:ea typeface="Cambria"/>
                          <a:cs typeface="Times New Roman"/>
                        </a:rPr>
                        <a:t>Adopt a course of action and schedule follow up planning session, if necessary.</a:t>
                      </a:r>
                      <a:endParaRPr lang="en-US" sz="1200" dirty="0">
                        <a:effectLst/>
                        <a:latin typeface="Cambria"/>
                        <a:ea typeface="Cambria"/>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4" name="Rectangle 3"/>
          <p:cNvSpPr/>
          <p:nvPr/>
        </p:nvSpPr>
        <p:spPr>
          <a:xfrm>
            <a:off x="850900" y="2446635"/>
            <a:ext cx="7734300" cy="369332"/>
          </a:xfrm>
          <a:prstGeom prst="rect">
            <a:avLst/>
          </a:prstGeom>
        </p:spPr>
        <p:txBody>
          <a:bodyPr wrap="square">
            <a:spAutoFit/>
          </a:bodyPr>
          <a:lstStyle/>
          <a:p>
            <a:r>
              <a:rPr lang="en-US" b="1" dirty="0"/>
              <a:t>Sample framework for event as a focused conversation -  1 day conference:</a:t>
            </a:r>
            <a:endParaRPr lang="en-US" dirty="0"/>
          </a:p>
        </p:txBody>
      </p:sp>
      <p:sp>
        <p:nvSpPr>
          <p:cNvPr id="5" name="TextBox 4"/>
          <p:cNvSpPr txBox="1"/>
          <p:nvPr/>
        </p:nvSpPr>
        <p:spPr>
          <a:xfrm>
            <a:off x="1397000" y="6563871"/>
            <a:ext cx="6680200" cy="261610"/>
          </a:xfrm>
          <a:prstGeom prst="rect">
            <a:avLst/>
          </a:prstGeom>
          <a:noFill/>
        </p:spPr>
        <p:txBody>
          <a:bodyPr wrap="square" rtlCol="0">
            <a:spAutoFit/>
          </a:bodyPr>
          <a:lstStyle/>
          <a:p>
            <a:pPr algn="ctr"/>
            <a:r>
              <a:rPr lang="en-US" sz="1100" dirty="0" smtClean="0"/>
              <a:t>California SNAP-Ed ToP Facilitation Virtual Mentoring Project</a:t>
            </a:r>
            <a:endParaRPr lang="en-US" sz="1100" dirty="0"/>
          </a:p>
        </p:txBody>
      </p:sp>
    </p:spTree>
    <p:extLst>
      <p:ext uri="{BB962C8B-B14F-4D97-AF65-F5344CB8AC3E}">
        <p14:creationId xmlns:p14="http://schemas.microsoft.com/office/powerpoint/2010/main" val="3579268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TotalTime>
  <Words>631</Words>
  <Application>Microsoft Macintosh PowerPoint</Application>
  <PresentationFormat>On-screen Show (4:3)</PresentationFormat>
  <Paragraphs>92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Nileen Verbeten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Nileen Verbeten</dc:creator>
  <cp:lastModifiedBy>Nileen Verbeten</cp:lastModifiedBy>
  <cp:revision>5</cp:revision>
  <dcterms:created xsi:type="dcterms:W3CDTF">2017-08-23T23:24:24Z</dcterms:created>
  <dcterms:modified xsi:type="dcterms:W3CDTF">2017-08-24T00:11:05Z</dcterms:modified>
</cp:coreProperties>
</file>